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embeddings/oleObject1.wdp" ContentType="image/vnd.ms-photo"/>
  <Override PartName="/ppt/embeddings/oleObject3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3" r:id="rId1"/>
  </p:sldMasterIdLst>
  <p:notesMasterIdLst>
    <p:notesMasterId r:id="rId2"/>
  </p:notesMasterIdLst>
  <p:sldIdLst>
    <p:sldId id="256" r:id="rId3"/>
    <p:sldId id="257" r:id="rId4"/>
    <p:sldId id="294" r:id="rId5"/>
    <p:sldId id="275" r:id="rId6"/>
    <p:sldId id="271" r:id="rId7"/>
    <p:sldId id="267" r:id="rId8"/>
    <p:sldId id="270" r:id="rId9"/>
    <p:sldId id="269" r:id="rId10"/>
    <p:sldId id="295" r:id="rId11"/>
    <p:sldId id="279" r:id="rId12"/>
    <p:sldId id="277" r:id="rId13"/>
    <p:sldId id="296" r:id="rId14"/>
    <p:sldId id="272" r:id="rId15"/>
    <p:sldId id="280" r:id="rId16"/>
    <p:sldId id="281" r:id="rId17"/>
    <p:sldId id="282" r:id="rId18"/>
    <p:sldId id="292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6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063" autoAdjust="0"/>
    <p:restoredTop sz="94660"/>
  </p:normalViewPr>
  <p:slideViewPr>
    <p:cSldViewPr snapToGrid="0">
      <p:cViewPr>
        <p:scale>
          <a:sx n="110" d="100"/>
          <a:sy n="110" d="100"/>
        </p:scale>
        <p:origin x="108" y="58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2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FFFF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영화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Netflix</c:v>
                </c:pt>
                <c:pt idx="1">
                  <c:v>웨이브</c:v>
                </c:pt>
                <c:pt idx="2">
                  <c:v>티빙</c:v>
                </c:pt>
                <c:pt idx="3">
                  <c:v>시즌</c:v>
                </c:pt>
                <c:pt idx="4">
                  <c:v>왓차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5500</c:v>
                </c:pt>
                <c:pt idx="1">
                  <c:v>257000</c:v>
                </c:pt>
                <c:pt idx="2">
                  <c:v>61000</c:v>
                </c:pt>
                <c:pt idx="3">
                  <c:v>240000</c:v>
                </c:pt>
                <c:pt idx="4">
                  <c:v>80000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9E-4C89-A408-CD187731A7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48426624"/>
        <c:axId val="1848428704"/>
      </c:barChart>
      <c:catAx>
        <c:axId val="184842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48428704"/>
        <c:crosses val="autoZero"/>
        <c:auto val="1"/>
        <c:lblAlgn val="ctr"/>
        <c:lblOffset val="100"/>
        <c:noMultiLvlLbl val="0"/>
      </c:catAx>
      <c:valAx>
        <c:axId val="184842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4842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FFFFFF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rgbClr val="FFFFFF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여기에 슬라이드 노트의 내용을 입력하십시오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E87F5-8128-4A90-AA50-95D50B126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FD33D4-3C34-43A0-97FA-CD5368BA4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02B419-2680-434F-9C9B-F0B58D4D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136BC-5E54-48FC-AEF7-4360A7D32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C451A-DB04-4E1D-82FF-AD222A56D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327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CD0BE-967F-4937-AAE1-2F6E3A58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AE065C-C0F1-4EFD-B880-7C374CD10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0EE8F2-43CF-4B46-B0CC-866135C3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B7A524-2B8C-4A44-B4FA-F4763AFA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0524A-4F60-4772-95A8-01CF1C65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891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DA81E9-B23C-473C-9E99-568AABF1A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69EC78-1DEA-451A-B0A0-C431E9932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31B21D-55EB-479A-AD85-20BD760D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2B1B39-B729-4601-87C9-23C5275A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32E90-2595-44D5-80C3-21800CF8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21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0B5BB-DFB9-4EC6-95A3-E0EA34F7E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7C60B-CED3-4CE2-8FFC-B78D91F9D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C2F9A-F3CF-4835-B79E-4B7E8B8E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FBDAC-A62C-4415-A2C5-1B8A12ED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EA979-56E6-4807-BBB5-27EFDF9C8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0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19ACE-A001-4C93-91DA-8DB59DBB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63C60C-86F6-43F8-ACFD-52A485D89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B28AFD-B930-4777-9DEB-F0C3FBA4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5DE1E-1A5F-4E66-A1BA-F8E02BE3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600F2-B82A-4451-BA63-FD3EF0E75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71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0019F-B1D4-445C-B03A-C0363472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2C3E6-40B8-49DB-B0BD-BBA13F5AD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9398B1-19F8-4AA3-9DE2-FFD7B3612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C5457-B4BF-4A83-B429-D0FD4DFE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AE054C-1786-4AB2-A4A4-699661A2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3EA395-FF22-427A-A9C8-A3626EE03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09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F022B-FD45-4044-BDCF-339F4ABF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DBA0A-A52D-4FEC-B91A-A40ECABF4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7D90A7-566E-4FEE-9CA1-9DB6D52E5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B2DE54-687E-4244-8E9D-B2B4BD41C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8D2FF2-336B-420F-A697-B98E0296D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9BD126-4A9C-4864-88B7-B74DF703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9A01C-E204-4295-A7B8-FC428FF4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F56EC0-830E-4D8C-A01D-93698517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97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368E3-95EF-4F13-B1BD-145503EA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069992-AB0C-4733-8A75-119593B4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CA5140-114C-41AD-AC3F-71083299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1E6F84-D045-41E2-9C56-0C56EB21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909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7AA86A-A1F1-429A-8F35-476184B4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EFC434-84E0-4078-821C-A4C3E1DC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DF3C37-60FC-4CC6-AFE7-EC9EB2CD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20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13D42D-F700-4044-8A77-EAF56E7F7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A0C9A-F0DB-4655-A5F0-C2244CAF7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11D53F-670F-491C-98CA-E28436FA0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5C52B-C779-4E3F-9940-CB62BF11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D2ED39-5BD3-4296-914F-DA7AE854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38FDF8-4C39-480C-AC65-41237D2A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8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3C631-02E6-4FE0-A843-45FF8FA3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0E4D8A-8354-4E3C-863D-9449197DA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0B16A3-94DA-4411-AB44-9E53EC2CE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67EF5A-49C1-431D-A1C7-EA5379B0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35D98-634A-4FF3-9FC4-ABBEAAF5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9D43A-A84F-43C7-A3BA-A80A994E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64765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61A306-77E3-4592-A7D8-20A4D88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FE2428-9EF8-4DBE-A139-AABEC8270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110F1-7F8F-4525-B6B8-AD841652C7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5466C-2CBF-4496-A71C-E38216BE3E97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C92B3-7A60-486D-A206-F7A0592F4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8F6FA-5534-4FC6-888B-2CF4379AF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68CCC-855B-49EB-9BBD-92004B7A2F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3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6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7.jpeg"  /><Relationship Id="rId5" Type="http://schemas.openxmlformats.org/officeDocument/2006/relationships/image" Target="../media/image26.jpeg"  /><Relationship Id="rId6" Type="http://schemas.openxmlformats.org/officeDocument/2006/relationships/image" Target="../media/image28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9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3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3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32.jpeg"  /><Relationship Id="rId6" Type="http://schemas.openxmlformats.org/officeDocument/2006/relationships/image" Target="../media/image33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Relationship Id="rId3" Type="http://schemas.openxmlformats.org/officeDocument/2006/relationships/image" Target="../media/image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Relationship Id="rId3" Type="http://schemas.openxmlformats.org/officeDocument/2006/relationships/image" Target="../media/image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Relationship Id="rId3" Type="http://schemas.openxmlformats.org/officeDocument/2006/relationships/image" Target="../media/image4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Relationship Id="rId3" Type="http://schemas.openxmlformats.org/officeDocument/2006/relationships/image" Target="../media/image5.png"  /><Relationship Id="rId4" Type="http://schemas.openxmlformats.org/officeDocument/2006/relationships/image" Target="../media/image42.png"  /><Relationship Id="rId5" Type="http://schemas.openxmlformats.org/officeDocument/2006/relationships/image" Target="../media/image43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Relationship Id="rId3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Relationship Id="rId3" Type="http://schemas.openxmlformats.org/officeDocument/2006/relationships/image" Target="../media/image5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18.png"  /><Relationship Id="rId4" Type="http://schemas.openxmlformats.org/officeDocument/2006/relationships/image" Target="../media/image47.png"  /><Relationship Id="rId5" Type="http://schemas.openxmlformats.org/officeDocument/2006/relationships/image" Target="../media/image48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jpeg"  /><Relationship Id="rId3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5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chart" Target="../charts/chart1.xml"  /><Relationship Id="rId4" Type="http://schemas.openxmlformats.org/officeDocument/2006/relationships/image" Target="../media/image10.png"  /><Relationship Id="rId5" Type="http://schemas.microsoft.com/office/2007/relationships/hdphoto" Target="../embeddings/oleObject3.wdp"  /><Relationship Id="rId6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5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9.jpeg"  /><Relationship Id="rId4" Type="http://schemas.openxmlformats.org/officeDocument/2006/relationships/image" Target="../media/image20.jpeg"  /><Relationship Id="rId5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21.jpeg"  /><Relationship Id="rId4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jpeg"  /><Relationship Id="rId6" Type="http://schemas.openxmlformats.org/officeDocument/2006/relationships/image" Target="../media/image2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4B3E53-B945-4B5C-ACCE-8B97A8FD9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352F79-10B6-4907-9DD9-C2ABA9394DFA}"/>
              </a:ext>
            </a:extLst>
          </p:cNvPr>
          <p:cNvSpPr/>
          <p:nvPr/>
        </p:nvSpPr>
        <p:spPr>
          <a:xfrm>
            <a:off x="0" y="9525"/>
            <a:ext cx="12192000" cy="6888778"/>
          </a:xfrm>
          <a:prstGeom prst="rect">
            <a:avLst/>
          </a:prstGeom>
          <a:solidFill>
            <a:srgbClr val="564D4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D42005-D5DD-44F5-A5E2-379855102929}"/>
              </a:ext>
            </a:extLst>
          </p:cNvPr>
          <p:cNvGrpSpPr/>
          <p:nvPr/>
        </p:nvGrpSpPr>
        <p:grpSpPr>
          <a:xfrm>
            <a:off x="4171950" y="1657497"/>
            <a:ext cx="3848100" cy="3543006"/>
            <a:chOff x="4084982" y="1573364"/>
            <a:chExt cx="4022035" cy="371127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6078637-7287-439F-8959-5229E9DE50B7}"/>
                </a:ext>
              </a:extLst>
            </p:cNvPr>
            <p:cNvSpPr/>
            <p:nvPr/>
          </p:nvSpPr>
          <p:spPr>
            <a:xfrm>
              <a:off x="4292917" y="1573364"/>
              <a:ext cx="3606165" cy="3711272"/>
            </a:xfrm>
            <a:prstGeom prst="ellipse">
              <a:avLst/>
            </a:prstGeom>
            <a:gradFill>
              <a:gsLst>
                <a:gs pos="0">
                  <a:srgbClr val="DB0000"/>
                </a:gs>
                <a:gs pos="62000">
                  <a:srgbClr val="83101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D6B602-0AF2-40D7-9139-3892809F7549}"/>
                </a:ext>
              </a:extLst>
            </p:cNvPr>
            <p:cNvSpPr txBox="1"/>
            <p:nvPr/>
          </p:nvSpPr>
          <p:spPr>
            <a:xfrm>
              <a:off x="4084982" y="2710727"/>
              <a:ext cx="4022035" cy="1538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rgbClr val="FFFFFF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MBTI </a:t>
              </a:r>
              <a:r>
                <a:rPr lang="ko-KR" altLang="en-US" sz="3600" b="1" dirty="0">
                  <a:solidFill>
                    <a:srgbClr val="FFFFFF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성향 기반 </a:t>
              </a:r>
              <a:endParaRPr lang="en-US" altLang="ko-KR" sz="3600" b="1" dirty="0">
                <a:solidFill>
                  <a:srgbClr val="FFFFFF"/>
                </a:solidFill>
                <a:latin typeface="마루 부리 굵은" panose="020B0600000101010101" pitchFamily="50" charset="-127"/>
                <a:ea typeface="마루 부리 굵은" panose="020B0600000101010101" pitchFamily="50" charset="-127"/>
              </a:endParaRPr>
            </a:p>
            <a:p>
              <a:pPr algn="ctr"/>
              <a:endParaRPr lang="en-US" altLang="ko-KR" sz="3200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FFFF"/>
                  </a:solidFill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영화 추천 시스템</a:t>
              </a:r>
              <a:endParaRPr lang="en-US" altLang="ko-KR" sz="3200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7D38B41-11F1-4D7F-A866-93C2DE80C613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C20C26B-6BA8-422F-B88B-7738F79B0780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F30230-FD8E-4729-A519-0CA1DA4E31F0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8C8BB6A-8B57-4E54-AAA3-EDCA7698DFEF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425BC6B-EDB5-428C-848E-6EA660B99562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50DB8A0-5E03-4EB1-B87E-96A01CD5F0E4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Google Shape;90;p1" descr="https://lh6.googleusercontent.com/3fC6pszXXZ8RwXsQVngVo6lyrKt0fFeg1QAvAzHOJzP6pmy50KzH9ChAjsAp0TjuCo6NiRCTRpIk5D1aDFZcGo3-PRlgETQHDVanXE5TAAqrZ0hYMoVnHgH8zTnoJW0OIE1Xw1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31001" y="6105908"/>
            <a:ext cx="2260999" cy="621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51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어두운, 옅은, 밤이(가) 표시된 사진  자동 생성된 설명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18895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9" y="0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66" y="490451"/>
            <a:ext cx="9930660" cy="523220"/>
            <a:chOff x="565266" y="490451"/>
            <a:chExt cx="9930660" cy="523220"/>
          </a:xfrm>
        </p:grpSpPr>
        <p:sp>
          <p:nvSpPr>
            <p:cNvPr id="16" name="직사각형 15"/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dirty="0">
                  <a:solidFill>
                    <a:srgbClr val="FFFFFF"/>
                  </a:solidFill>
                </a:rPr>
                <a:t>MBTI</a:t>
              </a:r>
              <a:r>
                <a:rPr lang="ko-KR" altLang="en-US" sz="2800" dirty="0">
                  <a:solidFill>
                    <a:srgbClr val="FFFFFF"/>
                  </a:solidFill>
                </a:rPr>
                <a:t> 갤러리 </a:t>
              </a:r>
              <a:r>
                <a:rPr lang="ko-KR" altLang="en-US" sz="2800" dirty="0" err="1">
                  <a:solidFill>
                    <a:srgbClr val="FFFFFF"/>
                  </a:solidFill>
                </a:rPr>
                <a:t>크롤링</a:t>
              </a:r>
              <a:r>
                <a:rPr lang="ko-KR" altLang="en-US" sz="2800" dirty="0">
                  <a:solidFill>
                    <a:srgbClr val="FFFFFF"/>
                  </a:solidFill>
                </a:rPr>
                <a:t> 데이터 </a:t>
              </a:r>
              <a:r>
                <a:rPr lang="ko-KR" altLang="en-US" sz="2800" dirty="0" smtClean="0">
                  <a:solidFill>
                    <a:srgbClr val="FFFFFF"/>
                  </a:solidFill>
                </a:rPr>
                <a:t>설명</a:t>
              </a:r>
              <a:endParaRPr lang="ko-KR" alt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46990"/>
          <a:stretch>
            <a:fillRect/>
          </a:stretch>
        </p:blipFill>
        <p:spPr>
          <a:xfrm>
            <a:off x="746760" y="1598787"/>
            <a:ext cx="10698479" cy="26405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10869" y="2034405"/>
            <a:ext cx="1664470" cy="49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>
                <a:solidFill>
                  <a:srgbClr val="7F7F7F"/>
                </a:solidFill>
              </a:rPr>
              <a:t>:</a:t>
            </a:r>
            <a:r>
              <a:rPr lang="ko-KR" altLang="en-US" sz="1700" b="1">
                <a:solidFill>
                  <a:srgbClr val="7F7F7F"/>
                </a:solidFill>
              </a:rPr>
              <a:t> 번호</a:t>
            </a:r>
            <a:r>
              <a:rPr lang="ko-KR" altLang="en-US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21" name="그림 1"/>
          <p:cNvPicPr>
            <a:picLocks noChangeAspect="1"/>
          </p:cNvPicPr>
          <p:nvPr/>
        </p:nvPicPr>
        <p:blipFill rotWithShape="1">
          <a:blip r:embed="rId4"/>
          <a:srcRect l="90380" t="58980" r="1170" b="35920"/>
          <a:stretch>
            <a:fillRect/>
          </a:stretch>
        </p:blipFill>
        <p:spPr>
          <a:xfrm>
            <a:off x="7951510" y="2178242"/>
            <a:ext cx="904085" cy="25399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367818" y="2168621"/>
            <a:ext cx="933257" cy="27901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5273290" y="2022859"/>
            <a:ext cx="1664470" cy="499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>
                <a:solidFill>
                  <a:srgbClr val="7F7F7F"/>
                </a:solidFill>
              </a:rPr>
              <a:t>:</a:t>
            </a:r>
            <a:r>
              <a:rPr lang="ko-KR" altLang="en-US" sz="1700" b="1">
                <a:solidFill>
                  <a:srgbClr val="7F7F7F"/>
                </a:solidFill>
              </a:rPr>
              <a:t> 게시글 제목</a:t>
            </a:r>
            <a:r>
              <a:rPr lang="ko-KR" altLang="en-US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79838" y="2003812"/>
            <a:ext cx="1664470" cy="499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700" b="1">
                <a:solidFill>
                  <a:srgbClr val="7F7F7F"/>
                </a:solidFill>
              </a:rPr>
              <a:t>:</a:t>
            </a:r>
            <a:r>
              <a:rPr lang="ko-KR" altLang="en-US" sz="1700" b="1">
                <a:solidFill>
                  <a:srgbClr val="7F7F7F"/>
                </a:solidFill>
              </a:rPr>
              <a:t> 게시글 내용</a:t>
            </a:r>
            <a:r>
              <a:rPr lang="ko-KR" altLang="en-US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696417" y="3476625"/>
            <a:ext cx="728465" cy="3571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905355" y="4448848"/>
            <a:ext cx="7485305" cy="1454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20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num</a:t>
            </a:r>
            <a:r>
              <a:rPr lang="ko-KR" altLang="en-US" sz="20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은 작성 순서에 따라 자동 입력된 숫자로 무의미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게시글 제목 및 내용에서 </a:t>
            </a:r>
            <a:r>
              <a:rPr lang="en-US" altLang="ko-KR" sz="20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MBTI</a:t>
            </a:r>
            <a:r>
              <a:rPr lang="ko-KR" altLang="en-US" sz="20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별 사용 단어 수집</a:t>
            </a: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내용이 없는 게시글이 존재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어두운, 옅은, 밤이(가) 표시된 사진  자동 생성된 설명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18895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 rot="0"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565266" y="490451"/>
            <a:ext cx="9930660" cy="523220"/>
            <a:chOff x="565266" y="490451"/>
            <a:chExt cx="9930660" cy="523220"/>
          </a:xfrm>
        </p:grpSpPr>
        <p:sp>
          <p:nvSpPr>
            <p:cNvPr id="16" name="직사각형 15"/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rgbClr val="ffffff"/>
                  </a:solidFill>
                </a:rPr>
                <a:t>데이터 전처리</a:t>
              </a:r>
              <a:endParaRPr lang="en-US" altLang="ko-KR" sz="2800">
                <a:solidFill>
                  <a:srgbClr val="ffffff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5919" y="2625966"/>
            <a:ext cx="4534281" cy="35676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9833" y="990155"/>
            <a:ext cx="8453321" cy="1322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ffffff"/>
                </a:solidFill>
                <a:latin typeface="마루 부리 조금굵은"/>
                <a:ea typeface="마루 부리 조금굵은"/>
              </a:rPr>
              <a:t>꼬꼬마 형태소 분석기</a:t>
            </a:r>
            <a:endParaRPr lang="ko-KR" altLang="en-US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solidFill>
                  <a:srgbClr val="ffffff"/>
                </a:solidFill>
                <a:latin typeface="마루 부리 조금굵은"/>
                <a:ea typeface="마루 부리 조금굵은"/>
              </a:rPr>
              <a:t>관계형 데이터베이스를 활용한 세종 말뭉치 활용 도구</a:t>
            </a:r>
            <a:endParaRPr lang="ko-KR" altLang="en-US" sz="1200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>
                <a:solidFill>
                  <a:srgbClr val="ffffff"/>
                </a:solidFill>
                <a:latin typeface="마루 부리 조금굵은"/>
                <a:ea typeface="마루 부리 조금굵은"/>
              </a:rPr>
              <a:t>가능한 형태소 분석 후보를 생성하고 적합하다는 판단되는 순서대로 정렬하여 출력</a:t>
            </a:r>
            <a:endParaRPr lang="en-US" altLang="ko-KR" sz="1200">
              <a:solidFill>
                <a:srgbClr val="ffffff"/>
              </a:solidFill>
              <a:latin typeface="마루 부리 조금굵은"/>
              <a:ea typeface="마루 부리 조금굵은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14400" y="2905125"/>
            <a:ext cx="10493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228726" y="5924550"/>
            <a:ext cx="18573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62024" y="3429000"/>
            <a:ext cx="20383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9"/>
          <p:cNvSpPr txBox="1"/>
          <p:nvPr/>
        </p:nvSpPr>
        <p:spPr>
          <a:xfrm>
            <a:off x="5835707" y="2521997"/>
            <a:ext cx="5757749" cy="4200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lvl="0" indent="-257040">
              <a:lnSpc>
                <a:spcPct val="150000"/>
              </a:lnSpc>
              <a:buFont typeface="Wingdings"/>
              <a:buChar char="v"/>
              <a:defRPr/>
            </a:pPr>
            <a:r>
              <a:rPr lang="en-US" altLang="ko-KR">
                <a:solidFill>
                  <a:srgbClr val="ffffff"/>
                </a:solidFill>
                <a:latin typeface="마루 부리 조금굵은"/>
                <a:ea typeface="마루 부리 조금굵은"/>
              </a:rPr>
              <a:t>kkma = Kkma()</a:t>
            </a:r>
            <a:endParaRPr lang="en-US" altLang="ko-KR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rgbClr val="ffffff"/>
                </a:solidFill>
                <a:latin typeface="마루 부리 조금굵은"/>
                <a:ea typeface="마루 부리 조금굵은"/>
              </a:rPr>
              <a:t>꼬꼬마 형태소 분석기 모듈 </a:t>
            </a:r>
            <a:r>
              <a:rPr lang="en-US" altLang="ko-KR">
                <a:solidFill>
                  <a:srgbClr val="ffffff"/>
                </a:solidFill>
                <a:latin typeface="마루 부리 조금굵은"/>
                <a:ea typeface="마루 부리 조금굵은"/>
              </a:rPr>
              <a:t>Import</a:t>
            </a:r>
            <a:r>
              <a:rPr lang="ko-KR" altLang="en-US">
                <a:solidFill>
                  <a:srgbClr val="ffffff"/>
                </a:solidFill>
                <a:latin typeface="마루 부리 조금굵은"/>
                <a:ea typeface="마루 부리 조금굵은"/>
              </a:rPr>
              <a:t> 및 변수 지정</a:t>
            </a:r>
            <a:endParaRPr lang="ko-KR" altLang="en-US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marL="257040" lvl="0" indent="-257040">
              <a:lnSpc>
                <a:spcPct val="150000"/>
              </a:lnSpc>
              <a:buFont typeface="Wingdings"/>
              <a:buChar char="v"/>
              <a:defRPr/>
            </a:pPr>
            <a:endParaRPr lang="en-US" altLang="ko-KR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marL="257040" lvl="0" indent="-257040">
              <a:lnSpc>
                <a:spcPct val="150000"/>
              </a:lnSpc>
              <a:buFont typeface="Wingdings"/>
              <a:buChar char="v"/>
              <a:defRPr/>
            </a:pPr>
            <a:r>
              <a:rPr lang="en-US" altLang="ko-KR">
                <a:solidFill>
                  <a:srgbClr val="ffffff"/>
                </a:solidFill>
                <a:latin typeface="마루 부리 조금굵은"/>
                <a:ea typeface="마루 부리 조금굵은"/>
              </a:rPr>
              <a:t>isNan(string)</a:t>
            </a:r>
            <a:endParaRPr lang="en-US" altLang="ko-KR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>
                <a:solidFill>
                  <a:srgbClr val="ffffff"/>
                </a:solidFill>
                <a:latin typeface="마루 부리 조금굵은"/>
                <a:ea typeface="마루 부리 조금굵은"/>
              </a:rPr>
              <a:t>NaN</a:t>
            </a:r>
            <a:r>
              <a:rPr lang="ko-KR" altLang="en-US">
                <a:solidFill>
                  <a:srgbClr val="ffffff"/>
                </a:solidFill>
                <a:latin typeface="마루 부리 조금굵은"/>
                <a:ea typeface="마루 부리 조금굵은"/>
              </a:rPr>
              <a:t>가 아닌 경우에만 형태소 분석</a:t>
            </a:r>
            <a:endParaRPr lang="ko-KR" altLang="en-US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marL="257040" lvl="0" indent="-257040">
              <a:lnSpc>
                <a:spcPct val="150000"/>
              </a:lnSpc>
              <a:buFont typeface="Wingdings"/>
              <a:buChar char="v"/>
              <a:defRPr/>
            </a:pPr>
            <a:endParaRPr lang="en-US" altLang="ko-KR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marL="257040" lvl="0" indent="-257040">
              <a:lnSpc>
                <a:spcPct val="150000"/>
              </a:lnSpc>
              <a:buFont typeface="Wingdings"/>
              <a:buChar char="v"/>
              <a:defRPr/>
            </a:pPr>
            <a:r>
              <a:rPr lang="en-US" altLang="ko-KR">
                <a:solidFill>
                  <a:srgbClr val="ffffff"/>
                </a:solidFill>
                <a:latin typeface="마루 부리 조금굵은"/>
                <a:ea typeface="마루 부리 조금굵은"/>
              </a:rPr>
              <a:t> = kkma.nouns(loop)</a:t>
            </a:r>
            <a:endParaRPr lang="en-US" altLang="ko-KR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marL="0" lv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>
                <a:solidFill>
                  <a:srgbClr val="ffffff"/>
                </a:solidFill>
                <a:latin typeface="마루 부리 조금굵은"/>
                <a:ea typeface="마루 부리 조금굵은"/>
              </a:rPr>
              <a:t>loop</a:t>
            </a:r>
            <a:r>
              <a:rPr lang="ko-KR" altLang="en-US">
                <a:solidFill>
                  <a:srgbClr val="ffffff"/>
                </a:solidFill>
                <a:latin typeface="마루 부리 조금굵은"/>
                <a:ea typeface="마루 부리 조금굵은"/>
              </a:rPr>
              <a:t>에 주어지는 내용을 보통명사와 고유명사 분석</a:t>
            </a:r>
            <a:endParaRPr lang="ko-KR" altLang="en-US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marL="257040" lvl="0" indent="-257040">
              <a:lnSpc>
                <a:spcPct val="150000"/>
              </a:lnSpc>
              <a:buFont typeface="Wingdings"/>
              <a:buChar char="v"/>
              <a:defRPr/>
            </a:pPr>
            <a:endParaRPr lang="en-US" altLang="ko-KR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>
              <a:solidFill>
                <a:srgbClr val="ffffff"/>
              </a:solidFill>
              <a:latin typeface="마루 부리 조금굵은"/>
              <a:ea typeface="마루 부리 조금굵은"/>
            </a:endParaRPr>
          </a:p>
        </p:txBody>
      </p:sp>
      <p:grpSp>
        <p:nvGrpSpPr>
          <p:cNvPr id="33" name="그룹 32"/>
          <p:cNvGrpSpPr/>
          <p:nvPr/>
        </p:nvGrpSpPr>
        <p:grpSpPr>
          <a:xfrm rot="0">
            <a:off x="404812" y="1388049"/>
            <a:ext cx="11382375" cy="4924425"/>
            <a:chOff x="381000" y="1499111"/>
            <a:chExt cx="11382375" cy="4924425"/>
          </a:xfrm>
        </p:grpSpPr>
        <p:sp>
          <p:nvSpPr>
            <p:cNvPr id="29" name="직사각형 28"/>
            <p:cNvSpPr/>
            <p:nvPr/>
          </p:nvSpPr>
          <p:spPr>
            <a:xfrm>
              <a:off x="381000" y="1499111"/>
              <a:ext cx="11382375" cy="4924425"/>
            </a:xfrm>
            <a:prstGeom prst="rect">
              <a:avLst/>
            </a:prstGeom>
            <a:solidFill>
              <a:srgbClr val="808080"/>
            </a:solidFill>
            <a:ln w="25400" cap="flat" cmpd="sng" algn="ctr">
              <a:solidFill>
                <a:schemeClr val="dk1"/>
              </a:solidFill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lvl="0">
                <a:defRPr/>
              </a:pPr>
              <a:endParaRPr/>
            </a:p>
          </p:txBody>
        </p:sp>
        <p:pic>
          <p:nvPicPr>
            <p:cNvPr id="28" name="그림 1"/>
            <p:cNvPicPr>
              <a:picLocks noChangeAspect="1"/>
            </p:cNvPicPr>
            <p:nvPr/>
          </p:nvPicPr>
          <p:blipFill rotWithShape="1">
            <a:blip r:embed="rId5"/>
            <a:srcRect t="57320" r="530" b="15300"/>
            <a:stretch>
              <a:fillRect/>
            </a:stretch>
          </p:blipFill>
          <p:spPr>
            <a:xfrm>
              <a:off x="775335" y="2064773"/>
              <a:ext cx="10641329" cy="13642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969822" y="4998995"/>
              <a:ext cx="6252356" cy="495368"/>
            </a:xfrm>
            <a:prstGeom prst="rect">
              <a:avLst/>
            </a:prstGeom>
          </p:spPr>
        </p:pic>
        <p:sp>
          <p:nvSpPr>
            <p:cNvPr id="30" name="아래쪽 화살표 29"/>
            <p:cNvSpPr/>
            <p:nvPr/>
          </p:nvSpPr>
          <p:spPr>
            <a:xfrm>
              <a:off x="5786437" y="3781425"/>
              <a:ext cx="619125" cy="88582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lvl="0">
                <a:defRPr/>
              </a:pPr>
              <a:r>
                <a:rPr lang="ko-KR" altLang="en-US">
                  <a:solidFill>
                    <a:srgbClr val="ff0000"/>
                  </a:solidFill>
                </a:rPr>
                <a:t>  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29374" y="3886200"/>
              <a:ext cx="2238374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ko-KR" sz="1900" b="1">
                  <a:solidFill>
                    <a:srgbClr val="ff0000"/>
                  </a:solidFill>
                  <a:latin typeface="마루 부리 조금굵은"/>
                  <a:ea typeface="마루 부리 조금굵은"/>
                </a:rPr>
                <a:t>Kkma</a:t>
              </a:r>
              <a:r>
                <a:rPr lang="ko-KR" altLang="en-US" sz="1900" b="1">
                  <a:solidFill>
                    <a:srgbClr val="ff0000"/>
                  </a:solidFill>
                  <a:latin typeface="마루 부리 조금굵은"/>
                  <a:ea typeface="마루 부리 조금굵은"/>
                </a:rPr>
                <a:t> 명사 분석</a:t>
              </a:r>
              <a:endParaRPr lang="ko-KR" altLang="en-US" sz="1900" b="1">
                <a:solidFill>
                  <a:srgbClr val="ff0000"/>
                </a:solidFill>
                <a:latin typeface="마루 부리 조금굵은"/>
                <a:ea typeface="마루 부리 조금굵은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어두운, 옅은, 밤이(가) 표시된 사진  자동 생성된 설명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18895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9" y="-707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 rot="0"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565266" y="185651"/>
            <a:ext cx="9930660" cy="523220"/>
            <a:chOff x="565266" y="490451"/>
            <a:chExt cx="9930660" cy="523220"/>
          </a:xfrm>
        </p:grpSpPr>
        <p:sp>
          <p:nvSpPr>
            <p:cNvPr id="16" name="직사각형 15"/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rgbClr val="ffffff"/>
                  </a:solidFill>
                </a:rPr>
                <a:t>데이터 전처리</a:t>
              </a:r>
              <a:endParaRPr lang="en-US" altLang="ko-KR" sz="2800">
                <a:solidFill>
                  <a:srgbClr val="ffffff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정육면체 20"/>
          <p:cNvSpPr/>
          <p:nvPr/>
        </p:nvSpPr>
        <p:spPr>
          <a:xfrm>
            <a:off x="466725" y="3705224"/>
            <a:ext cx="3190875" cy="2693689"/>
          </a:xfrm>
          <a:prstGeom prst="cube">
            <a:avLst>
              <a:gd name="adj" fmla="val 14843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 lang="ko-KR" altLang="en-US" sz="2100" b="1">
              <a:solidFill>
                <a:srgbClr val="000000"/>
              </a:solidFill>
            </a:endParaRPr>
          </a:p>
          <a:p>
            <a:pPr lvl="0" algn="ctr">
              <a:defRPr/>
            </a:pPr>
            <a:endParaRPr lang="en-US" altLang="ko-KR" sz="2100" b="1">
              <a:solidFill>
                <a:srgbClr val="000000"/>
              </a:solidFill>
            </a:endParaRPr>
          </a:p>
          <a:p>
            <a:pPr lvl="0" algn="ctr">
              <a:defRPr/>
            </a:pPr>
            <a:r>
              <a:rPr lang="en-US" altLang="ko-KR" sz="2100" b="1">
                <a:solidFill>
                  <a:srgbClr val="000000"/>
                </a:solidFill>
              </a:rPr>
              <a:t>4</a:t>
            </a:r>
            <a:r>
              <a:rPr lang="ko-KR" altLang="en-US" sz="2100" b="1">
                <a:solidFill>
                  <a:srgbClr val="000000"/>
                </a:solidFill>
              </a:rPr>
              <a:t>조 </a:t>
            </a:r>
            <a:r>
              <a:rPr lang="en-US" altLang="ko-KR" sz="2100" b="1">
                <a:solidFill>
                  <a:srgbClr val="000000"/>
                </a:solidFill>
              </a:rPr>
              <a:t>Vier</a:t>
            </a:r>
            <a:r>
              <a:rPr lang="ko-KR" altLang="en-US" sz="2100" b="1">
                <a:solidFill>
                  <a:srgbClr val="000000"/>
                </a:solidFill>
              </a:rPr>
              <a:t> 입니다</a:t>
            </a:r>
            <a:endParaRPr lang="ko-KR" altLang="en-US" sz="2100" b="1">
              <a:solidFill>
                <a:srgbClr val="000000"/>
              </a:solidFill>
            </a:endParaRPr>
          </a:p>
          <a:p>
            <a:pPr lvl="0" algn="ctr">
              <a:defRPr/>
            </a:pPr>
            <a:endParaRPr lang="ko-KR" altLang="en-US" sz="2100" b="1">
              <a:solidFill>
                <a:srgbClr val="000000"/>
              </a:solidFill>
            </a:endParaRPr>
          </a:p>
          <a:p>
            <a:pPr lvl="0" algn="ctr">
              <a:defRPr/>
            </a:pPr>
            <a:r>
              <a:rPr lang="en-US" altLang="ko-KR" sz="2100" b="1">
                <a:solidFill>
                  <a:srgbClr val="000000"/>
                </a:solidFill>
              </a:rPr>
              <a:t>4</a:t>
            </a:r>
            <a:r>
              <a:rPr lang="ko-KR" altLang="en-US" sz="2100" b="1">
                <a:solidFill>
                  <a:srgbClr val="000000"/>
                </a:solidFill>
              </a:rPr>
              <a:t>조 잘 부탁드려요</a:t>
            </a:r>
            <a:endParaRPr lang="ko-KR" altLang="en-US" sz="2100" b="1">
              <a:solidFill>
                <a:srgbClr val="000000"/>
              </a:solidFill>
            </a:endParaRPr>
          </a:p>
          <a:p>
            <a:pPr lvl="0" algn="ctr">
              <a:defRPr/>
            </a:pPr>
            <a:endParaRPr lang="ko-KR" altLang="en-US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>
              <a:solidFill>
                <a:srgbClr val="000000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4441825" y="4282017"/>
          <a:ext cx="7162799" cy="134103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37598"/>
                <a:gridCol w="1429201"/>
                <a:gridCol w="1429201"/>
                <a:gridCol w="1429201"/>
                <a:gridCol w="1437598"/>
              </a:tblGrid>
              <a:tr h="446945"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조</a:t>
                      </a:r>
                      <a:endParaRPr lang="ko-KR" altLang="en-US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Vier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입니다</a:t>
                      </a:r>
                      <a:endParaRPr lang="ko-KR" altLang="en-US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잘</a:t>
                      </a:r>
                      <a:endParaRPr lang="ko-KR" altLang="en-US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부탁드려요</a:t>
                      </a:r>
                      <a:endParaRPr lang="ko-KR" altLang="en-US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</a:tr>
              <a:tr h="447046"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 b="1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altLang="ko-KR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 b="1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altLang="ko-KR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 b="1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altLang="ko-KR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 b="1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altLang="ko-KR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 b="1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altLang="ko-KR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  <a:tr h="447046"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 b="1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altLang="ko-KR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 b="1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altLang="ko-KR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 b="1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altLang="ko-KR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 b="1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altLang="ko-KR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/>
                      </a:pPr>
                      <a:r>
                        <a:rPr lang="en-US" altLang="ko-KR" b="1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altLang="ko-KR" b="1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7" name="그룹 26"/>
          <p:cNvGrpSpPr/>
          <p:nvPr/>
        </p:nvGrpSpPr>
        <p:grpSpPr>
          <a:xfrm rot="0">
            <a:off x="507182" y="3100435"/>
            <a:ext cx="10925175" cy="3569469"/>
            <a:chOff x="495300" y="2705100"/>
            <a:chExt cx="10925175" cy="3810000"/>
          </a:xfrm>
        </p:grpSpPr>
        <p:sp>
          <p:nvSpPr>
            <p:cNvPr id="28" name="직사각형 27"/>
            <p:cNvSpPr/>
            <p:nvPr/>
          </p:nvSpPr>
          <p:spPr>
            <a:xfrm>
              <a:off x="495300" y="2705100"/>
              <a:ext cx="10925175" cy="381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lvl="0">
                <a:defRPr/>
              </a:pPr>
              <a:endParaRPr/>
            </a:p>
          </p:txBody>
        </p:sp>
        <p:grpSp>
          <p:nvGrpSpPr>
            <p:cNvPr id="29" name="그룹 28"/>
            <p:cNvGrpSpPr/>
            <p:nvPr/>
          </p:nvGrpSpPr>
          <p:grpSpPr>
            <a:xfrm rot="0">
              <a:off x="1209675" y="2724148"/>
              <a:ext cx="3686174" cy="3600450"/>
              <a:chOff x="6762750" y="457200"/>
              <a:chExt cx="3686174" cy="3600450"/>
            </a:xfrm>
          </p:grpSpPr>
          <p:cxnSp>
            <p:nvCxnSpPr>
              <p:cNvPr id="30" name="직선 화살표 연결선 29"/>
              <p:cNvCxnSpPr/>
              <p:nvPr/>
            </p:nvCxnSpPr>
            <p:spPr>
              <a:xfrm rot="16200000">
                <a:off x="4962525" y="2257425"/>
                <a:ext cx="3600450" cy="0"/>
              </a:xfrm>
              <a:prstGeom prst="straightConnector1">
                <a:avLst/>
              </a:prstGeom>
              <a:ln w="38100">
                <a:solidFill>
                  <a:schemeClr val="dk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/>
              <p:cNvCxnSpPr/>
              <p:nvPr/>
            </p:nvCxnSpPr>
            <p:spPr>
              <a:xfrm>
                <a:off x="6762750" y="4057650"/>
                <a:ext cx="3600450" cy="0"/>
              </a:xfrm>
              <a:prstGeom prst="straightConnector1">
                <a:avLst/>
              </a:prstGeom>
              <a:ln w="38100">
                <a:solidFill>
                  <a:schemeClr val="dk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타원 31"/>
              <p:cNvSpPr/>
              <p:nvPr/>
            </p:nvSpPr>
            <p:spPr>
              <a:xfrm>
                <a:off x="6867525" y="1009650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7419975" y="981075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6962775" y="1714500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7324725" y="1466850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7953375" y="1171575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7639050" y="2333625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686675" y="1466850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7286625" y="1790700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8362951" y="2790825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9515477" y="2819400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8667751" y="3095625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8953501" y="2762250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8439151" y="3543300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9601201" y="3309937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9277351" y="3705225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9286875" y="3429000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9563101" y="3714750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cxnSp>
            <p:nvCxnSpPr>
              <p:cNvPr id="49" name="직선 연결선 48"/>
              <p:cNvCxnSpPr/>
              <p:nvPr/>
            </p:nvCxnSpPr>
            <p:spPr>
              <a:xfrm rot="5400000">
                <a:off x="6477001" y="1904999"/>
                <a:ext cx="3352800" cy="704851"/>
              </a:xfrm>
              <a:prstGeom prst="line">
                <a:avLst/>
              </a:prstGeom>
              <a:ln w="38100">
                <a:solidFill>
                  <a:srgbClr val="289b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>
              <a:xfrm flipV="1">
                <a:off x="6829426" y="1333500"/>
                <a:ext cx="3619498" cy="2238375"/>
              </a:xfrm>
              <a:prstGeom prst="line">
                <a:avLst/>
              </a:prstGeom>
              <a:ln w="38100">
                <a:solidFill>
                  <a:srgbClr val="ff84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/>
            <p:cNvGrpSpPr/>
            <p:nvPr/>
          </p:nvGrpSpPr>
          <p:grpSpPr>
            <a:xfrm rot="0">
              <a:off x="6610350" y="2738437"/>
              <a:ext cx="3733800" cy="3709988"/>
              <a:chOff x="1047750" y="2300287"/>
              <a:chExt cx="3733800" cy="3709988"/>
            </a:xfrm>
          </p:grpSpPr>
          <p:cxnSp>
            <p:nvCxnSpPr>
              <p:cNvPr id="52" name="직선 연결선 51"/>
              <p:cNvCxnSpPr/>
              <p:nvPr/>
            </p:nvCxnSpPr>
            <p:spPr>
              <a:xfrm rot="5400000" flipH="1" flipV="1">
                <a:off x="1628775" y="3352800"/>
                <a:ext cx="2676525" cy="2638425"/>
              </a:xfrm>
              <a:prstGeom prst="line">
                <a:avLst/>
              </a:prstGeom>
              <a:ln w="38100">
                <a:solidFill>
                  <a:schemeClr val="dk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rot="5400000" flipH="1" flipV="1">
                <a:off x="1028700" y="2828925"/>
                <a:ext cx="2676525" cy="2638425"/>
              </a:xfrm>
              <a:prstGeom prst="line">
                <a:avLst/>
              </a:prstGeom>
              <a:ln w="38100">
                <a:solidFill>
                  <a:schemeClr val="dk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/>
              <p:nvPr/>
            </p:nvCxnSpPr>
            <p:spPr>
              <a:xfrm rot="16200000">
                <a:off x="-619124" y="4100512"/>
                <a:ext cx="3600450" cy="0"/>
              </a:xfrm>
              <a:prstGeom prst="straightConnector1">
                <a:avLst/>
              </a:prstGeom>
              <a:ln w="38100">
                <a:solidFill>
                  <a:schemeClr val="dk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>
                <a:off x="1181100" y="5900737"/>
                <a:ext cx="3600450" cy="0"/>
              </a:xfrm>
              <a:prstGeom prst="straightConnector1">
                <a:avLst/>
              </a:prstGeom>
              <a:ln w="38100">
                <a:solidFill>
                  <a:schemeClr val="dk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타원 55"/>
              <p:cNvSpPr/>
              <p:nvPr/>
            </p:nvSpPr>
            <p:spPr>
              <a:xfrm>
                <a:off x="1285876" y="2852737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1838326" y="2824162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1381126" y="3557587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1743076" y="3309937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2371726" y="3014662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2057401" y="4176712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2105026" y="3309937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1704976" y="3633787"/>
                <a:ext cx="247650" cy="238125"/>
              </a:xfrm>
              <a:prstGeom prst="ellipse">
                <a:avLst/>
              </a:prstGeom>
              <a:solidFill>
                <a:srgbClr val="001aff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2781301" y="4633912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3933827" y="4662487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086101" y="4938712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3371851" y="4605337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2857501" y="5386388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4019551" y="5153025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3695701" y="5548312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3705225" y="5272087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3981451" y="5557837"/>
                <a:ext cx="247650" cy="23812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lvl="0">
                  <a:defRPr/>
                </a:pPr>
                <a:endParaRPr/>
              </a:p>
            </p:txBody>
          </p:sp>
          <p:cxnSp>
            <p:nvCxnSpPr>
              <p:cNvPr id="73" name="직선 연결선 72"/>
              <p:cNvCxnSpPr/>
              <p:nvPr/>
            </p:nvCxnSpPr>
            <p:spPr>
              <a:xfrm rot="5400000" flipH="1" flipV="1">
                <a:off x="1295400" y="3124200"/>
                <a:ext cx="2676525" cy="2638425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/>
          <p:cNvSpPr txBox="1"/>
          <p:nvPr/>
        </p:nvSpPr>
        <p:spPr>
          <a:xfrm>
            <a:off x="565266" y="709299"/>
            <a:ext cx="1086709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TfidfVectorizer</a:t>
            </a:r>
            <a:endParaRPr lang="en-US" altLang="ko-KR" sz="1600" b="1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- </a:t>
            </a:r>
            <a:r>
              <a:rPr lang="ko-KR" altLang="en-US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단어의 빈도와 역 문서 빈도를 사용하여 </a:t>
            </a:r>
            <a:r>
              <a:rPr lang="en-US" altLang="ko-KR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DTM </a:t>
            </a:r>
            <a:r>
              <a:rPr lang="ko-KR" altLang="en-US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내의 각 단어들마다 중요한 정도를 가중치로 주는 방법</a:t>
            </a:r>
            <a:endParaRPr lang="ko-KR" altLang="en-US" sz="1400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- DTM : </a:t>
            </a:r>
            <a:r>
              <a:rPr lang="ko-KR" altLang="en-US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단어의 빈도수를 </a:t>
            </a:r>
            <a:r>
              <a:rPr lang="en-US" altLang="ko-KR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Matrix</a:t>
            </a:r>
            <a:r>
              <a:rPr lang="ko-KR" altLang="en-US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로 표현</a:t>
            </a:r>
            <a:endParaRPr lang="ko-KR" altLang="en-US" sz="1400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marL="285750" lvl="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LinearSVC</a:t>
            </a:r>
            <a:endParaRPr lang="en-US" altLang="ko-KR" sz="1600" b="1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- </a:t>
            </a:r>
            <a:r>
              <a:rPr lang="ko-KR" altLang="en-US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주어진 데이터가 어느 카테고리에 속할지 판단하는 선형 분류 모델</a:t>
            </a:r>
            <a:endParaRPr lang="ko-KR" altLang="en-US" sz="1400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- </a:t>
            </a:r>
            <a:r>
              <a:rPr lang="ko-KR" altLang="en-US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직선과 가장 가까이 있는 점들을 </a:t>
            </a:r>
            <a:r>
              <a:rPr lang="en-US" altLang="ko-KR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Support Vector </a:t>
            </a:r>
            <a:r>
              <a:rPr lang="ko-KR" altLang="en-US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라고 하고</a:t>
            </a:r>
            <a:r>
              <a:rPr lang="en-US" altLang="ko-KR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, </a:t>
            </a:r>
            <a:r>
              <a:rPr lang="ko-KR" altLang="en-US" sz="1400">
                <a:solidFill>
                  <a:srgbClr val="ffffff"/>
                </a:solidFill>
                <a:latin typeface="마루 부리 조금굵은"/>
                <a:ea typeface="마루 부리 조금굵은"/>
              </a:rPr>
              <a:t>찾은 직선과 서포트벡터 사이의 거리를 최대로 하는 서포트벡터와 직선을 찾는 것이 목표</a:t>
            </a:r>
            <a:endParaRPr lang="ko-KR" altLang="en-US" sz="1400">
              <a:solidFill>
                <a:srgbClr val="ffffff"/>
              </a:solidFill>
              <a:latin typeface="마루 부리 조금굵은"/>
              <a:ea typeface="마루 부리 조금굵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어두운, 옅은, 밤이(가) 표시된 사진  자동 생성된 설명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18895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9" y="1281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8" name="그룹 7"/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66" y="490451"/>
            <a:ext cx="9930660" cy="523220"/>
            <a:chOff x="565266" y="490451"/>
            <a:chExt cx="9930660" cy="523220"/>
          </a:xfrm>
        </p:grpSpPr>
        <p:sp>
          <p:nvSpPr>
            <p:cNvPr id="16" name="직사각형 15"/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rgbClr val="FFFFFF"/>
                  </a:solidFill>
                </a:rPr>
                <a:t>데이터 전처리</a:t>
              </a:r>
              <a:endParaRPr lang="en-US" altLang="ko-KR" sz="2800">
                <a:solidFill>
                  <a:srgbClr val="FFFFFF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266" y="1117412"/>
            <a:ext cx="9053604" cy="5232594"/>
          </a:xfrm>
          <a:prstGeom prst="rect">
            <a:avLst/>
          </a:prstGeom>
        </p:spPr>
      </p:pic>
      <p:sp>
        <p:nvSpPr>
          <p:cNvPr id="19" name="모서리가 둥근 사각형 설명선 18"/>
          <p:cNvSpPr/>
          <p:nvPr/>
        </p:nvSpPr>
        <p:spPr>
          <a:xfrm>
            <a:off x="8229600" y="1009650"/>
            <a:ext cx="3609973" cy="1438275"/>
          </a:xfrm>
          <a:prstGeom prst="wedgeRoundRectCallout">
            <a:avLst>
              <a:gd name="adj1" fmla="val -45664"/>
              <a:gd name="adj2" fmla="val 89635"/>
              <a:gd name="adj3" fmla="val 16667"/>
            </a:avLst>
          </a:prstGeom>
          <a:solidFill>
            <a:srgbClr val="F62828"/>
          </a:solidFill>
          <a:ln w="12700" cap="rnd" cmpd="sng" algn="ctr">
            <a:solidFill>
              <a:srgbClr val="000000"/>
            </a:solidFill>
            <a:prstDash val="solid"/>
            <a:bevel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ko-KR" altLang="en-US" sz="1000" b="1"/>
          </a:p>
          <a:p>
            <a:pPr algn="ctr">
              <a:defRPr/>
            </a:pPr>
            <a:endParaRPr lang="ko-KR" altLang="en-US" sz="1000" b="1"/>
          </a:p>
          <a:p>
            <a:pPr algn="ctr">
              <a:defRPr/>
            </a:pPr>
            <a:r>
              <a:rPr lang="ko-KR" altLang="en-US" sz="2100" b="1">
                <a:solidFill>
                  <a:srgbClr val="FFFFFF"/>
                </a:solidFill>
              </a:rPr>
              <a:t>알고리즘 적용을 위한</a:t>
            </a:r>
          </a:p>
          <a:p>
            <a:pPr algn="ctr">
              <a:defRPr/>
            </a:pPr>
            <a:r>
              <a:rPr lang="ko-KR" altLang="en-US" sz="2100" b="1">
                <a:solidFill>
                  <a:srgbClr val="FFFFFF"/>
                </a:solidFill>
              </a:rPr>
              <a:t>데이터 전처리</a:t>
            </a:r>
            <a:endParaRPr lang="ko-KR" altLang="en-US" sz="2100" b="1"/>
          </a:p>
          <a:p>
            <a:pPr algn="ctr">
              <a:defRPr/>
            </a:pPr>
            <a:endParaRPr lang="ko-KR" altLang="en-US" sz="1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어두운, 옅은, 밤이(가) 표시된 사진  자동 생성된 설명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18895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 rot="0"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565266" y="490451"/>
            <a:ext cx="9930660" cy="517294"/>
            <a:chOff x="565266" y="490451"/>
            <a:chExt cx="9930660" cy="517294"/>
          </a:xfrm>
        </p:grpSpPr>
        <p:sp>
          <p:nvSpPr>
            <p:cNvPr id="16" name="직사각형 15"/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2791" y="490451"/>
              <a:ext cx="9493135" cy="517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rgbClr val="ffffff"/>
                  </a:solidFill>
                </a:rPr>
                <a:t>MBTI</a:t>
              </a:r>
              <a:r>
                <a:rPr lang="ko-KR" altLang="en-US" sz="2800">
                  <a:solidFill>
                    <a:srgbClr val="ffffff"/>
                  </a:solidFill>
                </a:rPr>
                <a:t>별 사용 단어 분석 </a:t>
              </a:r>
              <a:r>
                <a:rPr lang="en-US" altLang="ko-KR" sz="2800">
                  <a:solidFill>
                    <a:srgbClr val="ffffff"/>
                  </a:solidFill>
                </a:rPr>
                <a:t>ML </a:t>
              </a:r>
              <a:r>
                <a:rPr lang="ko-KR" altLang="en-US" sz="2800">
                  <a:solidFill>
                    <a:srgbClr val="ffffff"/>
                  </a:solidFill>
                </a:rPr>
                <a:t>학습</a:t>
              </a:r>
              <a:endParaRPr lang="ko-KR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13700" b="-400"/>
          <a:stretch>
            <a:fillRect/>
          </a:stretch>
        </p:blipFill>
        <p:spPr>
          <a:xfrm>
            <a:off x="565266" y="1917494"/>
            <a:ext cx="11078846" cy="4109233"/>
          </a:xfrm>
          <a:prstGeom prst="rect">
            <a:avLst/>
          </a:prstGeom>
        </p:spPr>
      </p:pic>
      <p:sp>
        <p:nvSpPr>
          <p:cNvPr id="20" name="순서도: 대체 처리 19"/>
          <p:cNvSpPr/>
          <p:nvPr/>
        </p:nvSpPr>
        <p:spPr>
          <a:xfrm>
            <a:off x="942974" y="5219700"/>
            <a:ext cx="5915025" cy="723901"/>
          </a:xfrm>
          <a:prstGeom prst="flowChartAlternateProcess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어두운, 옅은, 밤이(가) 표시된 사진  자동 생성된 설명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18895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66" y="490451"/>
            <a:ext cx="9930660" cy="517294"/>
            <a:chOff x="565266" y="490451"/>
            <a:chExt cx="9930660" cy="517294"/>
          </a:xfrm>
        </p:grpSpPr>
        <p:sp>
          <p:nvSpPr>
            <p:cNvPr id="16" name="직사각형 15"/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2791" y="490451"/>
              <a:ext cx="9493135" cy="517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rgbClr val="FFFFFF"/>
                  </a:solidFill>
                </a:rPr>
                <a:t>MBTI</a:t>
              </a:r>
              <a:r>
                <a:rPr lang="ko-KR" altLang="en-US" sz="2800">
                  <a:solidFill>
                    <a:srgbClr val="FFFFFF"/>
                  </a:solidFill>
                </a:rPr>
                <a:t>별 사용 단어 분석 </a:t>
              </a:r>
              <a:r>
                <a:rPr lang="en-US" altLang="ko-KR" sz="2800">
                  <a:solidFill>
                    <a:srgbClr val="FFFFFF"/>
                  </a:solidFill>
                </a:rPr>
                <a:t>ML</a:t>
              </a:r>
              <a:r>
                <a:rPr lang="ko-KR" altLang="en-US" sz="2800">
                  <a:solidFill>
                    <a:srgbClr val="FFFFFF"/>
                  </a:solidFill>
                </a:rPr>
                <a:t> 평가지표 확인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1966" y="1184535"/>
            <a:ext cx="8373414" cy="5214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어두운, 옅은, 밤이(가) 표시된 사진  자동 생성된 설명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1218895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65266" y="309476"/>
            <a:ext cx="9930660" cy="517294"/>
            <a:chOff x="565266" y="490451"/>
            <a:chExt cx="9930660" cy="517294"/>
          </a:xfrm>
        </p:grpSpPr>
        <p:sp>
          <p:nvSpPr>
            <p:cNvPr id="16" name="직사각형 15"/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2791" y="490451"/>
              <a:ext cx="9493135" cy="517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rgbClr val="FFFFFF"/>
                  </a:solidFill>
                </a:rPr>
                <a:t>ML</a:t>
              </a:r>
              <a:r>
                <a:rPr lang="ko-KR" altLang="en-US" sz="2800">
                  <a:solidFill>
                    <a:srgbClr val="FFFFFF"/>
                  </a:solidFill>
                </a:rPr>
                <a:t>을 통한 영화 장르 선호도 분석 결과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4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/>
          <p:nvPr/>
        </p:nvPicPr>
        <p:blipFill rotWithShape="1">
          <a:blip r:embed="rId5"/>
          <a:srcRect r="52050"/>
          <a:stretch>
            <a:fillRect/>
          </a:stretch>
        </p:blipFill>
        <p:spPr>
          <a:xfrm>
            <a:off x="1158933" y="972104"/>
            <a:ext cx="4270854" cy="2778107"/>
          </a:xfrm>
          <a:prstGeom prst="rect">
            <a:avLst/>
          </a:prstGeom>
        </p:spPr>
      </p:pic>
      <p:pic>
        <p:nvPicPr>
          <p:cNvPr id="3" name="그림 2"/>
          <p:cNvPicPr/>
          <p:nvPr/>
        </p:nvPicPr>
        <p:blipFill rotWithShape="1">
          <a:blip r:embed="rId6"/>
          <a:srcRect l="53670"/>
          <a:stretch>
            <a:fillRect/>
          </a:stretch>
        </p:blipFill>
        <p:spPr>
          <a:xfrm>
            <a:off x="5543550" y="3854347"/>
            <a:ext cx="4270934" cy="2777947"/>
          </a:xfrm>
          <a:prstGeom prst="rect">
            <a:avLst/>
          </a:prstGeom>
        </p:spPr>
      </p:pic>
      <p:pic>
        <p:nvPicPr>
          <p:cNvPr id="19" name="그림 1"/>
          <p:cNvPicPr/>
          <p:nvPr/>
        </p:nvPicPr>
        <p:blipFill rotWithShape="1">
          <a:blip r:embed="rId5"/>
          <a:srcRect l="52420"/>
          <a:stretch>
            <a:fillRect/>
          </a:stretch>
        </p:blipFill>
        <p:spPr>
          <a:xfrm>
            <a:off x="5549957" y="983056"/>
            <a:ext cx="4270854" cy="2777947"/>
          </a:xfrm>
          <a:prstGeom prst="rect">
            <a:avLst/>
          </a:prstGeom>
        </p:spPr>
      </p:pic>
      <p:pic>
        <p:nvPicPr>
          <p:cNvPr id="20" name="그림 2"/>
          <p:cNvPicPr/>
          <p:nvPr/>
        </p:nvPicPr>
        <p:blipFill rotWithShape="1">
          <a:blip r:embed="rId6"/>
          <a:srcRect r="52010"/>
          <a:stretch>
            <a:fillRect/>
          </a:stretch>
        </p:blipFill>
        <p:spPr>
          <a:xfrm>
            <a:off x="1150648" y="3857117"/>
            <a:ext cx="4270934" cy="2777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내, 그룹, 사람이(가) 표시된 사진&#10;&#10;자동 생성된 설명">
            <a:extLst>
              <a:ext uri="{FF2B5EF4-FFF2-40B4-BE49-F238E27FC236}">
                <a16:creationId xmlns:a16="http://schemas.microsoft.com/office/drawing/2014/main" id="{AC30279F-679C-4815-BE7C-D6B31EDE0CD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6"/>
            <a:ext cx="12188951" cy="68123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D20A33-7D65-4E95-8169-292AA0785C00}"/>
              </a:ext>
            </a:extLst>
          </p:cNvPr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31C318-2FD6-4FD3-AF40-B0CAF6F4B49E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F7AED1-C3C3-4990-9696-C6EB12070E87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58DB5DE-0EC9-41E1-A4BB-B8014833481C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E4CDA5B-35B5-40F8-8504-01C773A987DC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411B54-F680-4E09-912D-7CEDC688D21A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F975ED-0706-4624-8534-AB71AB94FD6D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B13CF6-A0AF-43DB-9B50-60AED053955D}"/>
              </a:ext>
            </a:extLst>
          </p:cNvPr>
          <p:cNvGrpSpPr/>
          <p:nvPr/>
        </p:nvGrpSpPr>
        <p:grpSpPr>
          <a:xfrm>
            <a:off x="565266" y="490451"/>
            <a:ext cx="9930660" cy="523220"/>
            <a:chOff x="565266" y="490451"/>
            <a:chExt cx="9930660" cy="5232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6FE9B57-3FAE-4A41-8364-B0580F582A56}"/>
                </a:ext>
              </a:extLst>
            </p:cNvPr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24E7A2-4E45-4DBB-A822-BD1CA77E9CFE}"/>
                </a:ext>
              </a:extLst>
            </p:cNvPr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FFFFFF"/>
                  </a:solidFill>
                </a:rPr>
                <a:t>추천 알고리즘</a:t>
              </a:r>
              <a:endParaRPr lang="en-US" altLang="ko-KR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99125" y="2511267"/>
            <a:ext cx="61112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80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협업필터링</a:t>
            </a:r>
            <a:endParaRPr lang="ko-KR" altLang="en-US" sz="8800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61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서있는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b="2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 rot="0"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565266" y="490451"/>
            <a:ext cx="9930660" cy="523220"/>
            <a:chOff x="565266" y="490451"/>
            <a:chExt cx="9930660" cy="523220"/>
          </a:xfrm>
        </p:grpSpPr>
        <p:sp>
          <p:nvSpPr>
            <p:cNvPr id="16" name="직사각형 15"/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rgbClr val="ffffff"/>
                  </a:solidFill>
                </a:rPr>
                <a:t>추천 알고리즘</a:t>
              </a:r>
              <a:endParaRPr lang="en-US" altLang="ko-KR" sz="2800">
                <a:solidFill>
                  <a:srgbClr val="ffffff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59594" y="1376202"/>
            <a:ext cx="26378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3600">
                <a:solidFill>
                  <a:srgbClr val="ffffff"/>
                </a:solidFill>
                <a:latin typeface="마루 부리 조금굵은"/>
                <a:ea typeface="마루 부리 조금굵은"/>
              </a:rPr>
              <a:t>협업필터링</a:t>
            </a:r>
            <a:r>
              <a:rPr lang="ko-KR" altLang="en-US">
                <a:solidFill>
                  <a:srgbClr val="ffffff"/>
                </a:solidFill>
                <a:latin typeface="마루 부리 조금굵은"/>
                <a:ea typeface="마루 부리 조금굵은"/>
              </a:rPr>
              <a:t> </a:t>
            </a:r>
            <a:endParaRPr lang="ko-KR" altLang="en-US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>
              <a:solidFill>
                <a:srgbClr val="ffffff"/>
              </a:solidFill>
              <a:latin typeface="마루 부리 조금굵은"/>
              <a:ea typeface="마루 부리 조금굵은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061118" y="2236838"/>
          <a:ext cx="10069763" cy="3207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71"/>
                <a:gridCol w="4198581"/>
                <a:gridCol w="4971011"/>
              </a:tblGrid>
              <a:tr h="370840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사용자 기반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/>
                          </a:solidFill>
                        </a:rPr>
                        <a:t>아이템 기반</a:t>
                      </a:r>
                      <a:endParaRPr lang="ko-KR" altLang="en-US" sz="24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b="1"/>
                        <a:t>개념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285750" lvl="0" indent="-285750" latinLnBrk="1">
                        <a:buFontTx/>
                        <a:buChar char="-"/>
                        <a:defRPr/>
                      </a:pPr>
                      <a:r>
                        <a:rPr lang="ko-KR" altLang="en-US"/>
                        <a:t>선호 성향이 비슷한 사용자들을 </a:t>
                      </a:r>
                      <a:endParaRPr lang="ko-KR" altLang="en-US"/>
                    </a:p>
                    <a:p>
                      <a:pPr marL="0" lvl="0" indent="0" latinLnBrk="1">
                        <a:buFontTx/>
                        <a:buNone/>
                        <a:defRPr/>
                      </a:pPr>
                      <a:r>
                        <a:rPr lang="ko-KR" altLang="en-US"/>
                        <a:t>같은 그룹화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동일 그룹 선호 상품 추천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285750" lvl="0" indent="-285750" latinLnBrk="1">
                        <a:buFontTx/>
                        <a:buChar char="-"/>
                        <a:defRPr/>
                      </a:pPr>
                      <a:r>
                        <a:rPr lang="ko-KR" altLang="en-US" baseline="0"/>
                        <a:t>과거 구매 아이템 기반 아이템과 선호</a:t>
                      </a:r>
                      <a:endParaRPr lang="ko-KR" altLang="en-US" baseline="0"/>
                    </a:p>
                    <a:p>
                      <a:pPr marL="0" lvl="0" indent="0" latinLnBrk="1">
                        <a:buFontTx/>
                        <a:buNone/>
                        <a:defRPr/>
                      </a:pPr>
                      <a:r>
                        <a:rPr lang="ko-KR" altLang="en-US" baseline="0"/>
                        <a:t> 연관성 높은 다른 아이템 추천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b="1"/>
                        <a:t>설명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latinLnBrk="1">
                        <a:defRPr/>
                      </a:pPr>
                      <a:r>
                        <a:rPr lang="ko-KR" altLang="en-US"/>
                        <a:t>사용자</a:t>
                      </a:r>
                      <a:r>
                        <a:rPr lang="en-US" altLang="ko-KR"/>
                        <a:t>1 : A, B, C, D </a:t>
                      </a:r>
                      <a:r>
                        <a:rPr lang="ko-KR" altLang="en-US"/>
                        <a:t>구매</a:t>
                      </a:r>
                      <a:endParaRPr lang="ko-KR" altLang="en-US"/>
                    </a:p>
                    <a:p>
                      <a:pPr lvl="0" latinLnBrk="1">
                        <a:defRPr/>
                      </a:pPr>
                      <a:r>
                        <a:rPr lang="ko-KR" altLang="en-US"/>
                        <a:t>사용자</a:t>
                      </a:r>
                      <a:r>
                        <a:rPr lang="en-US" altLang="ko-KR"/>
                        <a:t>2 : B </a:t>
                      </a:r>
                      <a:r>
                        <a:rPr lang="ko-KR" altLang="en-US"/>
                        <a:t>구매</a:t>
                      </a:r>
                      <a:endParaRPr lang="ko-KR" altLang="en-US"/>
                    </a:p>
                    <a:p>
                      <a:pPr lvl="0" latinLnBrk="1">
                        <a:defRPr/>
                      </a:pPr>
                      <a:r>
                        <a:rPr lang="ko-KR" altLang="en-US"/>
                        <a:t>사용자</a:t>
                      </a:r>
                      <a:r>
                        <a:rPr lang="en-US" altLang="ko-KR"/>
                        <a:t>3 : B, C</a:t>
                      </a:r>
                      <a:r>
                        <a:rPr lang="en-US" altLang="ko-KR" baseline="0"/>
                        <a:t> </a:t>
                      </a:r>
                      <a:r>
                        <a:rPr lang="ko-KR" altLang="en-US" baseline="0"/>
                        <a:t>구매</a:t>
                      </a:r>
                      <a:endParaRPr lang="ko-KR" altLang="en-US" baseline="0"/>
                    </a:p>
                    <a:p>
                      <a:pPr lvl="0" latinLnBrk="1">
                        <a:defRPr/>
                      </a:pPr>
                      <a:endParaRPr lang="en-US" altLang="ko-KR" baseline="0"/>
                    </a:p>
                    <a:p>
                      <a:pPr lvl="0" latinLnBrk="1">
                        <a:defRPr/>
                      </a:pPr>
                      <a:r>
                        <a:rPr lang="ko-KR" altLang="en-US" baseline="0"/>
                        <a:t>사용자 </a:t>
                      </a:r>
                      <a:r>
                        <a:rPr lang="en-US" altLang="ko-KR" baseline="0"/>
                        <a:t>1,3 </a:t>
                      </a:r>
                      <a:r>
                        <a:rPr lang="ko-KR" altLang="en-US" baseline="0"/>
                        <a:t>구매패턴 유사</a:t>
                      </a:r>
                      <a:endParaRPr lang="ko-KR" altLang="en-US" baseline="0"/>
                    </a:p>
                    <a:p>
                      <a:pPr lvl="0" latinLnBrk="1">
                        <a:defRPr/>
                      </a:pPr>
                      <a:r>
                        <a:rPr lang="en-US" altLang="ko-KR"/>
                        <a:t> -&gt; </a:t>
                      </a:r>
                      <a:r>
                        <a:rPr lang="ko-KR" altLang="en-US"/>
                        <a:t>사용자</a:t>
                      </a:r>
                      <a:r>
                        <a:rPr lang="en-US" altLang="ko-KR"/>
                        <a:t>3</a:t>
                      </a:r>
                      <a:r>
                        <a:rPr lang="ko-KR" altLang="en-US"/>
                        <a:t>에게 </a:t>
                      </a:r>
                      <a:r>
                        <a:rPr lang="en-US" altLang="ko-KR"/>
                        <a:t>A,D </a:t>
                      </a:r>
                      <a:r>
                        <a:rPr lang="ko-KR" altLang="en-US"/>
                        <a:t>추천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latinLnBrk="1">
                        <a:defRPr/>
                      </a:pPr>
                      <a:r>
                        <a:rPr lang="ko-KR" altLang="en-US"/>
                        <a:t>사용자</a:t>
                      </a:r>
                      <a:r>
                        <a:rPr lang="en-US" altLang="ko-KR"/>
                        <a:t>1 : A, B, C, D </a:t>
                      </a:r>
                      <a:r>
                        <a:rPr lang="ko-KR" altLang="en-US"/>
                        <a:t>구매</a:t>
                      </a:r>
                      <a:endParaRPr lang="ko-KR" altLang="en-US"/>
                    </a:p>
                    <a:p>
                      <a:pPr lvl="0" latinLnBrk="1">
                        <a:defRPr/>
                      </a:pPr>
                      <a:r>
                        <a:rPr lang="ko-KR" altLang="en-US"/>
                        <a:t>사용자</a:t>
                      </a:r>
                      <a:r>
                        <a:rPr lang="en-US" altLang="ko-KR"/>
                        <a:t>2 : A, C </a:t>
                      </a:r>
                      <a:r>
                        <a:rPr lang="ko-KR" altLang="en-US"/>
                        <a:t>구매</a:t>
                      </a:r>
                      <a:endParaRPr lang="ko-KR" altLang="en-US"/>
                    </a:p>
                    <a:p>
                      <a:pPr lvl="0" latinLnBrk="1">
                        <a:defRPr/>
                      </a:pPr>
                      <a:r>
                        <a:rPr lang="ko-KR" altLang="en-US"/>
                        <a:t>사용자</a:t>
                      </a:r>
                      <a:r>
                        <a:rPr lang="en-US" altLang="ko-KR"/>
                        <a:t>3 : C</a:t>
                      </a:r>
                      <a:r>
                        <a:rPr lang="en-US" altLang="ko-KR" baseline="0"/>
                        <a:t> </a:t>
                      </a:r>
                      <a:r>
                        <a:rPr lang="ko-KR" altLang="en-US" baseline="0"/>
                        <a:t>구매</a:t>
                      </a:r>
                      <a:endParaRPr lang="ko-KR" altLang="en-US" baseline="0"/>
                    </a:p>
                    <a:p>
                      <a:pPr lvl="0" latinLnBrk="1">
                        <a:defRPr/>
                      </a:pPr>
                      <a:endParaRPr lang="en-US" altLang="ko-KR"/>
                    </a:p>
                    <a:p>
                      <a:pPr lvl="0" latinLnBrk="1">
                        <a:defRPr/>
                      </a:pPr>
                      <a:r>
                        <a:rPr lang="ko-KR" altLang="en-US"/>
                        <a:t>아이템 </a:t>
                      </a:r>
                      <a:r>
                        <a:rPr lang="en-US" altLang="ko-KR"/>
                        <a:t>A</a:t>
                      </a:r>
                      <a:r>
                        <a:rPr lang="ko-KR" altLang="en-US"/>
                        <a:t>와 </a:t>
                      </a:r>
                      <a:r>
                        <a:rPr lang="en-US" altLang="ko-KR"/>
                        <a:t>C </a:t>
                      </a:r>
                      <a:r>
                        <a:rPr lang="ko-KR" altLang="en-US"/>
                        <a:t>연관성 높음</a:t>
                      </a:r>
                      <a:endParaRPr lang="ko-KR" altLang="en-US"/>
                    </a:p>
                    <a:p>
                      <a:pPr lvl="0" latinLnBrk="1">
                        <a:defRPr/>
                      </a:pPr>
                      <a:r>
                        <a:rPr lang="en-US" altLang="ko-KR"/>
                        <a:t> -&gt;</a:t>
                      </a:r>
                      <a:r>
                        <a:rPr lang="en-US" altLang="ko-KR" baseline="0"/>
                        <a:t> C</a:t>
                      </a:r>
                      <a:r>
                        <a:rPr lang="ko-KR" altLang="en-US" baseline="0"/>
                        <a:t>구매 고객에게 </a:t>
                      </a:r>
                      <a:r>
                        <a:rPr lang="en-US" altLang="ko-KR" baseline="0"/>
                        <a:t>A </a:t>
                      </a:r>
                      <a:r>
                        <a:rPr lang="ko-KR" altLang="en-US" baseline="0"/>
                        <a:t>추천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t" anchorCtr="0"/>
                    <a:p>
                      <a:pPr lvl="0" algn="ctr" latinLnBrk="1">
                        <a:defRPr/>
                      </a:pPr>
                      <a:r>
                        <a:rPr lang="ko-KR" altLang="en-US" b="1"/>
                        <a:t>사례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latinLnBrk="1">
                        <a:defRPr/>
                      </a:pPr>
                      <a:r>
                        <a:rPr lang="en-US" altLang="ko-KR"/>
                        <a:t>SNS</a:t>
                      </a:r>
                      <a:r>
                        <a:rPr lang="ko-KR" altLang="en-US"/>
                        <a:t>의 친구 추천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latinLnBrk="1">
                        <a:defRPr/>
                      </a:pPr>
                      <a:r>
                        <a:rPr lang="ko-KR" altLang="en-US"/>
                        <a:t>아마존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넷플릭스 상품추천</a:t>
                      </a: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9495" y="1104575"/>
            <a:ext cx="5973008" cy="464884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80969" y="1285575"/>
            <a:ext cx="5630060" cy="4286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내, 그룹, 사람이(가) 표시된 사진&#10;&#10;자동 생성된 설명">
            <a:extLst>
              <a:ext uri="{FF2B5EF4-FFF2-40B4-BE49-F238E27FC236}">
                <a16:creationId xmlns:a16="http://schemas.microsoft.com/office/drawing/2014/main" id="{AC30279F-679C-4815-BE7C-D6B31EDE0CD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6"/>
            <a:ext cx="12188951" cy="68123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D20A33-7D65-4E95-8169-292AA0785C00}"/>
              </a:ext>
            </a:extLst>
          </p:cNvPr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31C318-2FD6-4FD3-AF40-B0CAF6F4B49E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F7AED1-C3C3-4990-9696-C6EB12070E87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58DB5DE-0EC9-41E1-A4BB-B8014833481C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E4CDA5B-35B5-40F8-8504-01C773A987DC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411B54-F680-4E09-912D-7CEDC688D21A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F975ED-0706-4624-8534-AB71AB94FD6D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B13CF6-A0AF-43DB-9B50-60AED053955D}"/>
              </a:ext>
            </a:extLst>
          </p:cNvPr>
          <p:cNvGrpSpPr/>
          <p:nvPr/>
        </p:nvGrpSpPr>
        <p:grpSpPr>
          <a:xfrm>
            <a:off x="565266" y="490451"/>
            <a:ext cx="9930660" cy="523220"/>
            <a:chOff x="565266" y="490451"/>
            <a:chExt cx="9930660" cy="5232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6FE9B57-3FAE-4A41-8364-B0580F582A56}"/>
                </a:ext>
              </a:extLst>
            </p:cNvPr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24E7A2-4E45-4DBB-A822-BD1CA77E9CFE}"/>
                </a:ext>
              </a:extLst>
            </p:cNvPr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FFFFFF"/>
                  </a:solidFill>
                </a:rPr>
                <a:t>추천 알고리즘</a:t>
              </a:r>
              <a:endParaRPr lang="en-US" altLang="ko-KR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59594" y="1376202"/>
            <a:ext cx="26378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협업필터링</a:t>
            </a:r>
            <a:r>
              <a:rPr lang="ko-KR" altLang="en-US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dirty="0" smtClean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5129" y="2511267"/>
            <a:ext cx="508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800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기존 유저</a:t>
            </a:r>
            <a:endParaRPr lang="ko-KR" altLang="en-US" sz="8800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4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83379D-8261-475D-8100-B4586F3EF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r="821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F43979-2580-4396-9207-30569F6743E6}"/>
              </a:ext>
            </a:extLst>
          </p:cNvPr>
          <p:cNvCxnSpPr/>
          <p:nvPr/>
        </p:nvCxnSpPr>
        <p:spPr>
          <a:xfrm>
            <a:off x="788504" y="3478696"/>
            <a:ext cx="10614991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E4B0D7-DC0F-4C4A-8851-D0CCFEF06CA8}"/>
              </a:ext>
            </a:extLst>
          </p:cNvPr>
          <p:cNvGrpSpPr/>
          <p:nvPr/>
        </p:nvGrpSpPr>
        <p:grpSpPr>
          <a:xfrm>
            <a:off x="3049" y="1282"/>
            <a:ext cx="12188951" cy="6856718"/>
            <a:chOff x="3049" y="1282"/>
            <a:chExt cx="12188951" cy="685671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5D99EFB-6912-41E5-838B-E5C9FD1A6AC4}"/>
                </a:ext>
              </a:extLst>
            </p:cNvPr>
            <p:cNvSpPr/>
            <p:nvPr/>
          </p:nvSpPr>
          <p:spPr>
            <a:xfrm>
              <a:off x="3049" y="1282"/>
              <a:ext cx="12188951" cy="6856718"/>
            </a:xfrm>
            <a:prstGeom prst="rect">
              <a:avLst/>
            </a:prstGeom>
            <a:solidFill>
              <a:srgbClr val="564D4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C6D827-8246-4BAC-BA92-3EC22AA26067}"/>
                </a:ext>
              </a:extLst>
            </p:cNvPr>
            <p:cNvSpPr txBox="1"/>
            <p:nvPr/>
          </p:nvSpPr>
          <p:spPr>
            <a:xfrm>
              <a:off x="545589" y="1399263"/>
              <a:ext cx="21538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rgbClr val="DB0000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- </a:t>
              </a:r>
              <a:r>
                <a:rPr lang="en-US" altLang="ko-KR" sz="2800" dirty="0">
                  <a:solidFill>
                    <a:srgbClr val="FFFFFF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Content </a:t>
              </a:r>
              <a:r>
                <a:rPr lang="en-US" altLang="ko-KR" sz="2800" dirty="0">
                  <a:solidFill>
                    <a:srgbClr val="DB0000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-</a:t>
              </a:r>
            </a:p>
            <a:p>
              <a:endParaRPr lang="ko-KR" alt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F76606-A2F7-41DA-B72E-5ECDDE950B0A}"/>
                </a:ext>
              </a:extLst>
            </p:cNvPr>
            <p:cNvSpPr txBox="1"/>
            <p:nvPr/>
          </p:nvSpPr>
          <p:spPr>
            <a:xfrm>
              <a:off x="598798" y="2175303"/>
              <a:ext cx="705035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FFFFF"/>
                  </a:solidFill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그저 좋은 아이디어 에서 </a:t>
              </a:r>
              <a:endParaRPr lang="en-US" altLang="ko-KR" sz="1600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endParaRPr>
            </a:p>
            <a:p>
              <a:endParaRPr lang="en-US" altLang="ko-KR" sz="1600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rgbClr val="FFFFFF"/>
                  </a:solidFill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사용자 와 </a:t>
              </a:r>
              <a:r>
                <a:rPr lang="ko-KR" altLang="en-US" b="1" dirty="0">
                  <a:solidFill>
                    <a:srgbClr val="DB0000"/>
                  </a:solidFill>
                  <a:latin typeface="마루 부리 굵은" panose="020B0600000101010101" pitchFamily="50" charset="-127"/>
                  <a:ea typeface="마루 부리 굵은" panose="020B0600000101010101" pitchFamily="50" charset="-127"/>
                </a:rPr>
                <a:t>공감대</a:t>
              </a:r>
              <a:r>
                <a:rPr lang="ko-KR" altLang="en-US" sz="1600" b="1" dirty="0">
                  <a:solidFill>
                    <a:srgbClr val="FFFFFF"/>
                  </a:solidFill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 을 발달해가는 시스템이 만들어지기까지</a:t>
              </a:r>
              <a:endParaRPr lang="ko-KR" altLang="en-US" sz="1600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endParaRPr>
            </a:p>
            <a:p>
              <a:endParaRPr lang="ko-KR" altLang="en-US" sz="1600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7D8EB3-AA48-41E8-AB01-12EF21B69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10" y="2055133"/>
              <a:ext cx="322576" cy="20141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3A45F66-0B2E-4AA7-B218-BD169832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773423" y="2528924"/>
              <a:ext cx="322576" cy="20141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0A5D8B4-3FE9-49B0-9C2A-E1FAAB3AD00D}"/>
              </a:ext>
            </a:extLst>
          </p:cNvPr>
          <p:cNvSpPr txBox="1"/>
          <p:nvPr/>
        </p:nvSpPr>
        <p:spPr>
          <a:xfrm>
            <a:off x="788504" y="3896139"/>
            <a:ext cx="5246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01</a:t>
            </a:r>
            <a:r>
              <a:rPr lang="en-US" altLang="ko-KR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 </a:t>
            </a:r>
            <a:r>
              <a:rPr lang="ko-KR" altLang="en-US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배경</a:t>
            </a:r>
            <a:endParaRPr lang="en-US" altLang="ko-KR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02</a:t>
            </a:r>
            <a:r>
              <a:rPr lang="en-US" altLang="ko-KR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 </a:t>
            </a:r>
            <a:r>
              <a:rPr lang="ko-KR" altLang="en-US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팀 및 역할</a:t>
            </a:r>
            <a:endParaRPr lang="en-US" altLang="ko-KR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03</a:t>
            </a:r>
            <a:r>
              <a:rPr lang="en-US" altLang="ko-KR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 </a:t>
            </a:r>
            <a:r>
              <a:rPr lang="ko-KR" altLang="en-US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데이터 </a:t>
            </a:r>
            <a:r>
              <a:rPr lang="ko-KR" altLang="en-US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설명</a:t>
            </a:r>
            <a:r>
              <a:rPr lang="ko-KR" altLang="en-US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및 전처리</a:t>
            </a:r>
            <a:endParaRPr lang="en-US" altLang="ko-KR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04</a:t>
            </a:r>
            <a:r>
              <a:rPr lang="en-US" altLang="ko-KR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. </a:t>
            </a:r>
            <a:r>
              <a:rPr lang="ko-KR" altLang="en-US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추천 알고리즘</a:t>
            </a:r>
            <a:endParaRPr lang="en-US" altLang="ko-KR" dirty="0" smtClean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05. </a:t>
            </a:r>
            <a:r>
              <a:rPr lang="ko-KR" altLang="en-US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시연</a:t>
            </a:r>
            <a:r>
              <a:rPr lang="en-US" altLang="ko-KR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06. Q &amp; A</a:t>
            </a:r>
            <a:endParaRPr lang="ko-KR" altLang="en-US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D1DA03-9AFF-4731-A274-67B774C176E8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5BEF0-5074-4D10-8D4B-B584BBDA38B3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728C995-3E7B-4D4F-A499-BC13BFA5DA7B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6DFEE38-F191-4014-9781-2D10F0B0ED30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D5977D-EEE1-48AF-AC84-F4407FB415E4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6B0BC6-2811-43E0-B800-1E8769D15B41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4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10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벽, 사람, 남자이(가) 표시된 사진&#10;&#10;자동 생성된 설명">
            <a:extLst>
              <a:ext uri="{FF2B5EF4-FFF2-40B4-BE49-F238E27FC236}">
                <a16:creationId xmlns:a16="http://schemas.microsoft.com/office/drawing/2014/main" id="{45A8882F-04E6-4633-BE2A-A49219AA812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22"/>
            <a:ext cx="12188951" cy="68073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D20A33-7D65-4E95-8169-292AA0785C00}"/>
              </a:ext>
            </a:extLst>
          </p:cNvPr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7B8D43C-8801-4EBC-970F-C50AA6A19571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CAD280-3D09-4AA8-89C2-C711813D364D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A602A6-BAB8-47AA-95EF-0DE87A10284A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CD15348-4E35-44C0-9C32-606CBFC1F467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FAAF00-DB88-4343-A95B-6130D6EA3E1C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D6BBA4-D080-49D3-8628-7E7FBFBFF188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76" y="256686"/>
            <a:ext cx="8530661" cy="62547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EDEFE3-B9FB-4CD1-8BCA-D0DADA80E409}"/>
              </a:ext>
            </a:extLst>
          </p:cNvPr>
          <p:cNvSpPr/>
          <p:nvPr/>
        </p:nvSpPr>
        <p:spPr>
          <a:xfrm>
            <a:off x="2115093" y="285240"/>
            <a:ext cx="1043743" cy="185085"/>
          </a:xfrm>
          <a:prstGeom prst="rect">
            <a:avLst/>
          </a:prstGeom>
          <a:noFill/>
          <a:ln w="444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158836" y="470325"/>
            <a:ext cx="2281382" cy="28173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40219" y="584038"/>
            <a:ext cx="4414982" cy="507831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두 변수의 선형 상관 관계를 계량화한 수치</a:t>
            </a:r>
            <a:endParaRPr lang="ko-KR" altLang="en-US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14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04FD797A-A64B-4887-97AE-D52116123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D20A33-7D65-4E95-8169-292AA0785C00}"/>
              </a:ext>
            </a:extLst>
          </p:cNvPr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2B2719-5E66-4D59-81BB-74A33F371621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4826EB-F6C7-4E59-91DC-C43A52AD61EE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3CA6B65-249C-4085-A7A1-CBE17F8F45CF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6180B96-8992-4ADA-8B96-589F009E4EBA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5533F5-37DD-4AF5-8A37-E39DC2BCAD6F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391053-1D73-46BB-8F0A-F5EF3E055410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66" y="283068"/>
            <a:ext cx="11765017" cy="462027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H="1">
            <a:off x="4008582" y="517236"/>
            <a:ext cx="818723" cy="29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27305" y="308743"/>
            <a:ext cx="825350" cy="415498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유저 </a:t>
            </a:r>
            <a:r>
              <a:rPr lang="en-US" altLang="ko-KR" sz="14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ID</a:t>
            </a:r>
            <a:endParaRPr lang="ko-KR" altLang="en-US" sz="14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4" y="1146340"/>
            <a:ext cx="10759699" cy="485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4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내, 그룹, 사람이(가) 표시된 사진&#10;&#10;자동 생성된 설명">
            <a:extLst>
              <a:ext uri="{FF2B5EF4-FFF2-40B4-BE49-F238E27FC236}">
                <a16:creationId xmlns:a16="http://schemas.microsoft.com/office/drawing/2014/main" id="{AC30279F-679C-4815-BE7C-D6B31EDE0CD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6"/>
            <a:ext cx="12188951" cy="68123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D20A33-7D65-4E95-8169-292AA0785C00}"/>
              </a:ext>
            </a:extLst>
          </p:cNvPr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31C318-2FD6-4FD3-AF40-B0CAF6F4B49E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F7AED1-C3C3-4990-9696-C6EB12070E87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58DB5DE-0EC9-41E1-A4BB-B8014833481C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E4CDA5B-35B5-40F8-8504-01C773A987DC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411B54-F680-4E09-912D-7CEDC688D21A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F975ED-0706-4624-8534-AB71AB94FD6D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B13CF6-A0AF-43DB-9B50-60AED053955D}"/>
              </a:ext>
            </a:extLst>
          </p:cNvPr>
          <p:cNvGrpSpPr/>
          <p:nvPr/>
        </p:nvGrpSpPr>
        <p:grpSpPr>
          <a:xfrm>
            <a:off x="565266" y="490451"/>
            <a:ext cx="9930660" cy="523220"/>
            <a:chOff x="565266" y="490451"/>
            <a:chExt cx="9930660" cy="52322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6FE9B57-3FAE-4A41-8364-B0580F582A56}"/>
                </a:ext>
              </a:extLst>
            </p:cNvPr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24E7A2-4E45-4DBB-A822-BD1CA77E9CFE}"/>
                </a:ext>
              </a:extLst>
            </p:cNvPr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FFFFFF"/>
                  </a:solidFill>
                </a:rPr>
                <a:t>추천 알고리즘</a:t>
              </a:r>
              <a:endParaRPr lang="en-US" altLang="ko-KR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059594" y="1376202"/>
            <a:ext cx="26378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협업필터링</a:t>
            </a:r>
            <a:r>
              <a:rPr lang="ko-KR" altLang="en-US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dirty="0" smtClean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5129" y="2511267"/>
            <a:ext cx="508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800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신규 유저</a:t>
            </a:r>
            <a:endParaRPr lang="ko-KR" altLang="en-US" sz="8800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28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내, 그룹, 사람이(가) 표시된 사진&#10;&#10;자동 생성된 설명">
            <a:extLst>
              <a:ext uri="{FF2B5EF4-FFF2-40B4-BE49-F238E27FC236}">
                <a16:creationId xmlns:a16="http://schemas.microsoft.com/office/drawing/2014/main" id="{AC30279F-679C-4815-BE7C-D6B31EDE0CD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6"/>
            <a:ext cx="12188951" cy="68123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D20A33-7D65-4E95-8169-292AA0785C00}"/>
              </a:ext>
            </a:extLst>
          </p:cNvPr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31C318-2FD6-4FD3-AF40-B0CAF6F4B49E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F7AED1-C3C3-4990-9696-C6EB12070E87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58DB5DE-0EC9-41E1-A4BB-B8014833481C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E4CDA5B-35B5-40F8-8504-01C773A987DC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411B54-F680-4E09-912D-7CEDC688D21A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F975ED-0706-4624-8534-AB71AB94FD6D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C5E768-D943-40AD-916D-F46D31EE739B}"/>
              </a:ext>
            </a:extLst>
          </p:cNvPr>
          <p:cNvGrpSpPr/>
          <p:nvPr/>
        </p:nvGrpSpPr>
        <p:grpSpPr>
          <a:xfrm>
            <a:off x="565266" y="490451"/>
            <a:ext cx="9930660" cy="523220"/>
            <a:chOff x="565266" y="490451"/>
            <a:chExt cx="9930660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938DAF-5D51-436E-8E95-1446FD182317}"/>
                </a:ext>
              </a:extLst>
            </p:cNvPr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4111B6-4BBF-4A40-ACC7-D23E98FDA9E3}"/>
                </a:ext>
              </a:extLst>
            </p:cNvPr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FFFFFF"/>
                  </a:solidFill>
                </a:rPr>
                <a:t>추천 알고리즘</a:t>
              </a:r>
              <a:endParaRPr lang="en-US" altLang="ko-KR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82" y="1644643"/>
            <a:ext cx="4040768" cy="42846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8559" y="1848196"/>
            <a:ext cx="47925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신규 유저 데이터 수집</a:t>
            </a:r>
            <a:endParaRPr lang="en-US" altLang="ko-KR" sz="3200" b="1" dirty="0" smtClean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000" b="1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정확한 추천을 위해 기존 영화시청기록을 수집</a:t>
            </a:r>
            <a:r>
              <a:rPr lang="en-US" altLang="ko-KR" sz="2000" b="1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저장</a:t>
            </a:r>
            <a:endParaRPr lang="ko-KR" altLang="en-US" sz="2000" b="1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54" y="2286439"/>
            <a:ext cx="5498894" cy="29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" name="그림 2" descr="실내, 어두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2230" b="13100"/>
          <a:stretch>
            <a:fillRect/>
          </a:stretch>
        </p:blipFill>
        <p:spPr>
          <a:xfrm>
            <a:off x="0" y="-19788"/>
            <a:ext cx="12192000" cy="68567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50038" y="-15905"/>
            <a:ext cx="12188951" cy="6856718"/>
          </a:xfrm>
          <a:prstGeom prst="rect">
            <a:avLst/>
          </a:prstGeom>
          <a:solidFill>
            <a:srgbClr val="564d4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11" name="직사각형 10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7677" y="1810900"/>
            <a:ext cx="11793596" cy="32770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19669" y="1781321"/>
            <a:ext cx="825350" cy="415498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latin typeface="마루 부리 조금굵은"/>
                <a:ea typeface="마루 부리 조금굵은"/>
              </a:rPr>
              <a:t>유저 </a:t>
            </a:r>
            <a:r>
              <a:rPr lang="en-US" altLang="ko-KR" sz="1400">
                <a:latin typeface="마루 부리 조금굵은"/>
                <a:ea typeface="마루 부리 조금굵은"/>
              </a:rPr>
              <a:t>ID</a:t>
            </a:r>
            <a:endParaRPr lang="ko-KR" altLang="en-US" sz="1400">
              <a:latin typeface="마루 부리 조금굵은"/>
              <a:ea typeface="마루 부리 조금굵은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4100946" y="1989814"/>
            <a:ext cx="818723" cy="29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77091" y="351479"/>
            <a:ext cx="6363854" cy="829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36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신규 유저 추천 방식 첫번째</a:t>
            </a:r>
            <a:endParaRPr lang="ko-KR" altLang="en-US" sz="3600" b="1">
              <a:solidFill>
                <a:srgbClr val="ffffff"/>
              </a:solidFill>
              <a:latin typeface="마루 부리 조금굵은"/>
              <a:ea typeface="마루 부리 조금굵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2866" y="1095933"/>
            <a:ext cx="10563218" cy="4706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외, 서있는, 인도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1070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49" y="-87464"/>
            <a:ext cx="12188951" cy="6934929"/>
          </a:xfrm>
          <a:prstGeom prst="rect">
            <a:avLst/>
          </a:prstGeom>
          <a:solidFill>
            <a:srgbClr val="564d4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11" name="직사각형 10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7091" y="351479"/>
            <a:ext cx="6363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36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신규 유저 추천 방식 두번째</a:t>
            </a:r>
            <a:endParaRPr lang="ko-KR" altLang="en-US" sz="3600" b="1">
              <a:solidFill>
                <a:srgbClr val="ffffff"/>
              </a:solidFill>
              <a:latin typeface="마루 부리 조금굵은"/>
              <a:ea typeface="마루 부리 조금굵은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165" y="1362273"/>
            <a:ext cx="10192362" cy="18862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7165" y="3449429"/>
            <a:ext cx="10235904" cy="2498789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1384877" y="2824636"/>
            <a:ext cx="259657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635937" y="4780107"/>
            <a:ext cx="382735" cy="144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220493" y="5036288"/>
            <a:ext cx="38246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073740" y="5036288"/>
            <a:ext cx="382735" cy="144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073740" y="5306363"/>
            <a:ext cx="382735" cy="144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799335" y="5049132"/>
            <a:ext cx="38278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182122" y="5574137"/>
            <a:ext cx="382735" cy="144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4606494" y="5306363"/>
            <a:ext cx="38460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056041" y="5580197"/>
            <a:ext cx="382735" cy="144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073739" y="4780107"/>
            <a:ext cx="382735" cy="144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619081" y="5573415"/>
            <a:ext cx="382735" cy="144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056041" y="5834935"/>
            <a:ext cx="382735" cy="144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3178612" y="4025753"/>
            <a:ext cx="382735" cy="144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14629" y="3463904"/>
            <a:ext cx="840862" cy="415498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latin typeface="마루 부리 조금굵은"/>
                <a:ea typeface="마루 부리 조금굵은"/>
              </a:rPr>
              <a:t>유저 </a:t>
            </a:r>
            <a:r>
              <a:rPr lang="en-US" altLang="ko-KR" sz="1400">
                <a:latin typeface="마루 부리 조금굵은"/>
                <a:ea typeface="마루 부리 조금굵은"/>
              </a:rPr>
              <a:t>ID</a:t>
            </a:r>
            <a:endParaRPr lang="ko-KR" altLang="en-US" sz="1400">
              <a:latin typeface="마루 부리 조금굵은"/>
              <a:ea typeface="마루 부리 조금굵은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3939675" y="3691251"/>
            <a:ext cx="475307" cy="14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2028" y="1250552"/>
            <a:ext cx="10555762" cy="42876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장난감, 인형, 소년이(가) 표시된 사진&#10;&#10;자동 생성된 설명">
            <a:extLst>
              <a:ext uri="{FF2B5EF4-FFF2-40B4-BE49-F238E27FC236}">
                <a16:creationId xmlns:a16="http://schemas.microsoft.com/office/drawing/2014/main" id="{A058FA87-5C66-48C7-89F8-1A6AD819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DA8E1EF-59F6-4031-819B-4BD67AC9433E}"/>
              </a:ext>
            </a:extLst>
          </p:cNvPr>
          <p:cNvSpPr/>
          <p:nvPr/>
        </p:nvSpPr>
        <p:spPr>
          <a:xfrm>
            <a:off x="0" y="21070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D20A33-7D65-4E95-8169-292AA0785C00}"/>
              </a:ext>
            </a:extLst>
          </p:cNvPr>
          <p:cNvSpPr/>
          <p:nvPr/>
        </p:nvSpPr>
        <p:spPr>
          <a:xfrm>
            <a:off x="3049" y="-9253"/>
            <a:ext cx="12188951" cy="6856718"/>
          </a:xfrm>
          <a:prstGeom prst="rect">
            <a:avLst/>
          </a:prstGeom>
          <a:solidFill>
            <a:srgbClr val="564D4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40CCE82-C27E-48D6-8C90-8D688A00E3F9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428F7FA-EE09-4B1B-970D-B2CC0C864839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BE1E4B-9BFF-4624-B93A-F7DBEDA070F1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F2CE07E-784B-4F85-A0F9-AB9EEC2F7684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6F679C-2303-4A95-9125-D196CBE63445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FA822E4-551F-4551-B857-20FF8E252A6A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72407" y="851770"/>
            <a:ext cx="8868428" cy="4208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0" dirty="0" smtClean="0">
                <a:solidFill>
                  <a:srgbClr val="FFFFFF"/>
                </a:solidFill>
                <a:latin typeface="마루 부리 조금굵은"/>
                <a:ea typeface="마루 부리 조금굵은"/>
              </a:rPr>
              <a:t>Q &amp; A</a:t>
            </a:r>
            <a:endParaRPr lang="ko-KR" altLang="en-US" sz="20000" dirty="0">
              <a:solidFill>
                <a:srgbClr val="FFFFFF"/>
              </a:solidFill>
              <a:latin typeface="마루 부리 조금굵은"/>
              <a:ea typeface="마루 부리 조금굵은"/>
            </a:endParaRPr>
          </a:p>
        </p:txBody>
      </p:sp>
    </p:spTree>
    <p:extLst>
      <p:ext uri="{BB962C8B-B14F-4D97-AF65-F5344CB8AC3E}">
        <p14:creationId xmlns:p14="http://schemas.microsoft.com/office/powerpoint/2010/main" val="11344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어두운, 옅은, 밤이(가) 표시된 사진&#10;&#10;자동 생성된 설명">
            <a:extLst>
              <a:ext uri="{FF2B5EF4-FFF2-40B4-BE49-F238E27FC236}">
                <a16:creationId xmlns:a16="http://schemas.microsoft.com/office/drawing/2014/main" id="{230826AF-1F72-4C8F-B50C-7A1171797D6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2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D20A33-7D65-4E95-8169-292AA0785C00}"/>
              </a:ext>
            </a:extLst>
          </p:cNvPr>
          <p:cNvSpPr/>
          <p:nvPr/>
        </p:nvSpPr>
        <p:spPr>
          <a:xfrm>
            <a:off x="3049" y="-10535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FADFFA-D9C1-4CBD-8355-2782B88FD44D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204C-A406-4518-A03C-DAF93AB03838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A7860A-944B-4BD2-B27C-A3CA2620AEAD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7C23FD9-E247-4EA0-A0F3-5DC340EB7EF2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ED16F04-A967-415E-B256-BE038AE83992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F2167D-20BB-4D61-80EE-F03305C39C51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E3E0FA5-5B58-4C1D-ABDB-933F53D05743}"/>
              </a:ext>
            </a:extLst>
          </p:cNvPr>
          <p:cNvGrpSpPr/>
          <p:nvPr/>
        </p:nvGrpSpPr>
        <p:grpSpPr>
          <a:xfrm>
            <a:off x="565266" y="490451"/>
            <a:ext cx="9930660" cy="523220"/>
            <a:chOff x="565266" y="490451"/>
            <a:chExt cx="9930660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28FBA-7D13-4248-8481-C062DF14FE37}"/>
                </a:ext>
              </a:extLst>
            </p:cNvPr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A9DE85-EA76-4612-8335-56D57A542BDD}"/>
                </a:ext>
              </a:extLst>
            </p:cNvPr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FFFFFF"/>
                  </a:solidFill>
                </a:rPr>
                <a:t>프로젝트 배경</a:t>
              </a:r>
              <a:endParaRPr lang="en-US" altLang="ko-KR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2210">
            <a:off x="607568" y="1751099"/>
            <a:ext cx="4846067" cy="26938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8733">
            <a:off x="2827229" y="1972385"/>
            <a:ext cx="4933004" cy="3411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197">
            <a:off x="6383398" y="2250973"/>
            <a:ext cx="4252510" cy="382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어두운, 옅은, 밤이(가) 표시된 사진&#10;&#10;자동 생성된 설명">
            <a:extLst>
              <a:ext uri="{FF2B5EF4-FFF2-40B4-BE49-F238E27FC236}">
                <a16:creationId xmlns:a16="http://schemas.microsoft.com/office/drawing/2014/main" id="{230826AF-1F72-4C8F-B50C-7A1171797D6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2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D20A33-7D65-4E95-8169-292AA0785C00}"/>
              </a:ext>
            </a:extLst>
          </p:cNvPr>
          <p:cNvSpPr/>
          <p:nvPr/>
        </p:nvSpPr>
        <p:spPr>
          <a:xfrm>
            <a:off x="3049" y="-10535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FADFFA-D9C1-4CBD-8355-2782B88FD44D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204C-A406-4518-A03C-DAF93AB03838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A7860A-944B-4BD2-B27C-A3CA2620AEAD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7C23FD9-E247-4EA0-A0F3-5DC340EB7EF2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ED16F04-A967-415E-B256-BE038AE83992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F2167D-20BB-4D61-80EE-F03305C39C51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E3E0FA5-5B58-4C1D-ABDB-933F53D05743}"/>
              </a:ext>
            </a:extLst>
          </p:cNvPr>
          <p:cNvGrpSpPr/>
          <p:nvPr/>
        </p:nvGrpSpPr>
        <p:grpSpPr>
          <a:xfrm>
            <a:off x="565266" y="490451"/>
            <a:ext cx="9930660" cy="523220"/>
            <a:chOff x="565266" y="490451"/>
            <a:chExt cx="9930660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28FBA-7D13-4248-8481-C062DF14FE37}"/>
                </a:ext>
              </a:extLst>
            </p:cNvPr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A9DE85-EA76-4612-8335-56D57A542BDD}"/>
                </a:ext>
              </a:extLst>
            </p:cNvPr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rgbClr val="FFFFFF"/>
                  </a:solidFill>
                </a:rPr>
                <a:t>프로젝트 배경</a:t>
              </a:r>
              <a:endParaRPr lang="en-US" altLang="ko-KR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A867F14-4F15-4522-9FBE-35ACB212E5B3}"/>
              </a:ext>
            </a:extLst>
          </p:cNvPr>
          <p:cNvSpPr txBox="1"/>
          <p:nvPr/>
        </p:nvSpPr>
        <p:spPr>
          <a:xfrm>
            <a:off x="414718" y="1659981"/>
            <a:ext cx="4102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OTT </a:t>
            </a:r>
            <a:r>
              <a:rPr lang="ko-KR" altLang="en-US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시장의 </a:t>
            </a:r>
            <a:r>
              <a:rPr lang="ko-KR" altLang="en-US" b="1" dirty="0">
                <a:solidFill>
                  <a:srgbClr val="DB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시장 과열</a:t>
            </a:r>
            <a:r>
              <a:rPr lang="ko-KR" altLang="en-US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로 인해        </a:t>
            </a:r>
            <a:endParaRPr lang="en-US" altLang="ko-KR" dirty="0" smtClean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r>
              <a:rPr lang="en-US" altLang="ko-KR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콘텐츠 </a:t>
            </a:r>
            <a:r>
              <a:rPr lang="ko-KR" altLang="en-US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수 폭발</a:t>
            </a:r>
            <a:endParaRPr lang="en-US" altLang="ko-KR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ko-KR" altLang="en-US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DBACA-F237-477B-B8AE-4AB9ED306208}"/>
              </a:ext>
            </a:extLst>
          </p:cNvPr>
          <p:cNvSpPr txBox="1"/>
          <p:nvPr/>
        </p:nvSpPr>
        <p:spPr>
          <a:xfrm>
            <a:off x="6374280" y="1536348"/>
            <a:ext cx="447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체계적인 추천 시스템의 부재로 인한</a:t>
            </a:r>
            <a:endParaRPr lang="en-US" altLang="ko-KR" dirty="0">
              <a:solidFill>
                <a:srgbClr val="FFFFFF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r>
              <a:rPr lang="ko-KR" altLang="en-US" dirty="0">
                <a:solidFill>
                  <a:srgbClr val="DB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   소비자 취향 </a:t>
            </a:r>
            <a:r>
              <a:rPr lang="ko-KR" altLang="en-US" dirty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무시</a:t>
            </a:r>
            <a:r>
              <a:rPr lang="ko-KR" altLang="en-US" dirty="0">
                <a:solidFill>
                  <a:srgbClr val="DB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dirty="0">
              <a:solidFill>
                <a:srgbClr val="DB0000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dirty="0">
              <a:solidFill>
                <a:srgbClr val="DB0000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ko-KR" altLang="en-US" dirty="0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3BFAEFEF-489E-4F24-9B24-DCF23ABD89A5}"/>
              </a:ext>
            </a:extLst>
          </p:cNvPr>
          <p:cNvGraphicFramePr/>
          <p:nvPr>
            <p:extLst/>
          </p:nvPr>
        </p:nvGraphicFramePr>
        <p:xfrm>
          <a:off x="350925" y="2443942"/>
          <a:ext cx="4685268" cy="3812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004759D9-48F2-4820-9EC8-333E7474FF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1" b="91224" l="10000" r="90000">
                        <a14:foregroundMark x1="65615" y1="91224" x2="65615" y2="91224"/>
                        <a14:backgroundMark x1="69692" y1="94573" x2="75692" y2="90647"/>
                        <a14:backgroundMark x1="75692" y1="90647" x2="80692" y2="92610"/>
                        <a14:backgroundMark x1="80692" y1="92610" x2="74000" y2="95035"/>
                        <a14:backgroundMark x1="74000" y1="95035" x2="69692" y2="94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06" t="7768" r="15296"/>
          <a:stretch/>
        </p:blipFill>
        <p:spPr>
          <a:xfrm>
            <a:off x="5310896" y="2173076"/>
            <a:ext cx="3242001" cy="3812265"/>
          </a:xfrm>
          <a:prstGeom prst="rect">
            <a:avLst/>
          </a:prstGeom>
        </p:spPr>
      </p:pic>
      <p:sp>
        <p:nvSpPr>
          <p:cNvPr id="28" name="설명선: 굽은 선 27">
            <a:extLst>
              <a:ext uri="{FF2B5EF4-FFF2-40B4-BE49-F238E27FC236}">
                <a16:creationId xmlns:a16="http://schemas.microsoft.com/office/drawing/2014/main" id="{58320075-97FD-4AF1-9750-2AD72CA420C6}"/>
              </a:ext>
            </a:extLst>
          </p:cNvPr>
          <p:cNvSpPr/>
          <p:nvPr/>
        </p:nvSpPr>
        <p:spPr>
          <a:xfrm>
            <a:off x="8231920" y="2439685"/>
            <a:ext cx="1945142" cy="461176"/>
          </a:xfrm>
          <a:prstGeom prst="borderCallout2">
            <a:avLst>
              <a:gd name="adj1" fmla="val 20081"/>
              <a:gd name="adj2" fmla="val 211"/>
              <a:gd name="adj3" fmla="val 18750"/>
              <a:gd name="adj4" fmla="val -16667"/>
              <a:gd name="adj5" fmla="val 79741"/>
              <a:gd name="adj6" fmla="val -41762"/>
            </a:avLst>
          </a:prstGeom>
          <a:noFill/>
          <a:ln w="3810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24CAF7-0C53-4C8C-BDC5-1E3DBB96DECB}"/>
              </a:ext>
            </a:extLst>
          </p:cNvPr>
          <p:cNvSpPr txBox="1"/>
          <p:nvPr/>
        </p:nvSpPr>
        <p:spPr>
          <a:xfrm>
            <a:off x="8249333" y="2495743"/>
            <a:ext cx="2419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시청 수 </a:t>
            </a:r>
            <a:r>
              <a:rPr lang="ko-KR" altLang="en-US" sz="1600" dirty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높은 영화 </a:t>
            </a:r>
          </a:p>
        </p:txBody>
      </p:sp>
      <p:sp>
        <p:nvSpPr>
          <p:cNvPr id="30" name="설명선: 굽은 선 29">
            <a:extLst>
              <a:ext uri="{FF2B5EF4-FFF2-40B4-BE49-F238E27FC236}">
                <a16:creationId xmlns:a16="http://schemas.microsoft.com/office/drawing/2014/main" id="{19CE7D77-3A5F-4439-807E-618C788B17D6}"/>
              </a:ext>
            </a:extLst>
          </p:cNvPr>
          <p:cNvSpPr/>
          <p:nvPr/>
        </p:nvSpPr>
        <p:spPr>
          <a:xfrm>
            <a:off x="9326275" y="3114308"/>
            <a:ext cx="2775002" cy="975710"/>
          </a:xfrm>
          <a:prstGeom prst="borderCallout2">
            <a:avLst>
              <a:gd name="adj1" fmla="val 20081"/>
              <a:gd name="adj2" fmla="val 211"/>
              <a:gd name="adj3" fmla="val 18750"/>
              <a:gd name="adj4" fmla="val -16667"/>
              <a:gd name="adj5" fmla="val 66864"/>
              <a:gd name="adj6" fmla="val -41796"/>
            </a:avLst>
          </a:prstGeom>
          <a:noFill/>
          <a:ln w="3810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0B2858-14FC-4703-A030-9B2ADE54D9B2}"/>
              </a:ext>
            </a:extLst>
          </p:cNvPr>
          <p:cNvSpPr txBox="1"/>
          <p:nvPr/>
        </p:nvSpPr>
        <p:spPr>
          <a:xfrm>
            <a:off x="9367178" y="3180872"/>
            <a:ext cx="2419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비슷한 연령대</a:t>
            </a:r>
            <a:r>
              <a:rPr lang="en-US" altLang="ko-KR" sz="1600" dirty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성별</a:t>
            </a:r>
            <a:r>
              <a:rPr lang="ko-KR" altLang="en-US" sz="1600" dirty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이  시청한 영화 </a:t>
            </a:r>
            <a:endParaRPr lang="en-US" altLang="ko-KR" sz="1600" dirty="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r>
              <a:rPr lang="ko-KR" altLang="en-US" sz="1600" i="1" dirty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인구 통계학적 추천</a:t>
            </a:r>
            <a:endParaRPr lang="en-US" altLang="ko-KR" sz="1600" i="1" dirty="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32" name="설명선: 굽은 선 31">
            <a:extLst>
              <a:ext uri="{FF2B5EF4-FFF2-40B4-BE49-F238E27FC236}">
                <a16:creationId xmlns:a16="http://schemas.microsoft.com/office/drawing/2014/main" id="{58EBFEE2-BEE0-46D6-96C8-0DB170B1E10A}"/>
              </a:ext>
            </a:extLst>
          </p:cNvPr>
          <p:cNvSpPr/>
          <p:nvPr/>
        </p:nvSpPr>
        <p:spPr>
          <a:xfrm>
            <a:off x="9367178" y="4403094"/>
            <a:ext cx="2775002" cy="975711"/>
          </a:xfrm>
          <a:prstGeom prst="borderCallout2">
            <a:avLst>
              <a:gd name="adj1" fmla="val 20081"/>
              <a:gd name="adj2" fmla="val 211"/>
              <a:gd name="adj3" fmla="val 18750"/>
              <a:gd name="adj4" fmla="val -16667"/>
              <a:gd name="adj5" fmla="val -9153"/>
              <a:gd name="adj6" fmla="val -33201"/>
            </a:avLst>
          </a:prstGeom>
          <a:noFill/>
          <a:ln w="3810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911D25-0DE9-4E5F-B5DD-16C75AF8F8E3}"/>
              </a:ext>
            </a:extLst>
          </p:cNvPr>
          <p:cNvSpPr txBox="1"/>
          <p:nvPr/>
        </p:nvSpPr>
        <p:spPr>
          <a:xfrm>
            <a:off x="9373618" y="4586165"/>
            <a:ext cx="2419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과다 콘텐츠 증가 </a:t>
            </a:r>
            <a:r>
              <a:rPr lang="ko-KR" altLang="en-US" sz="1600" dirty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로 인한</a:t>
            </a:r>
            <a:endParaRPr lang="en-US" altLang="ko-KR" sz="1600" dirty="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무분별한 추천 </a:t>
            </a:r>
            <a:endParaRPr lang="en-US" altLang="ko-KR" sz="1600" dirty="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ECA42-E52F-498C-8375-B164772F8CBB}"/>
              </a:ext>
            </a:extLst>
          </p:cNvPr>
          <p:cNvSpPr txBox="1"/>
          <p:nvPr/>
        </p:nvSpPr>
        <p:spPr>
          <a:xfrm>
            <a:off x="6694777" y="5912661"/>
            <a:ext cx="194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현재 추천 시스템</a:t>
            </a:r>
            <a:endParaRPr lang="en-US" altLang="ko-KR" dirty="0">
              <a:solidFill>
                <a:schemeClr val="bg1"/>
              </a:solidFill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6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4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어두운, 옅은, 밤이(가) 표시된 사진&#10;&#10;자동 생성된 설명">
            <a:extLst>
              <a:ext uri="{FF2B5EF4-FFF2-40B4-BE49-F238E27FC236}">
                <a16:creationId xmlns:a16="http://schemas.microsoft.com/office/drawing/2014/main" id="{230826AF-1F72-4C8F-B50C-7A1171797D6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2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D20A33-7D65-4E95-8169-292AA0785C00}"/>
              </a:ext>
            </a:extLst>
          </p:cNvPr>
          <p:cNvSpPr/>
          <p:nvPr/>
        </p:nvSpPr>
        <p:spPr>
          <a:xfrm>
            <a:off x="3049" y="9047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FADFFA-D9C1-4CBD-8355-2782B88FD44D}"/>
              </a:ext>
            </a:extLst>
          </p:cNvPr>
          <p:cNvGrpSpPr/>
          <p:nvPr/>
        </p:nvGrpSpPr>
        <p:grpSpPr>
          <a:xfrm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8A204C-A406-4518-A03C-DAF93AB03838}"/>
                </a:ext>
              </a:extLst>
            </p:cNvPr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A7860A-944B-4BD2-B27C-A3CA2620AEAD}"/>
                </a:ext>
              </a:extLst>
            </p:cNvPr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7C23FD9-E247-4EA0-A0F3-5DC340EB7EF2}"/>
                </a:ext>
              </a:extLst>
            </p:cNvPr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ED16F04-A967-415E-B256-BE038AE83992}"/>
                </a:ext>
              </a:extLst>
            </p:cNvPr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F2167D-20BB-4D61-80EE-F03305C39C51}"/>
                </a:ext>
              </a:extLst>
            </p:cNvPr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E3E0FA5-5B58-4C1D-ABDB-933F53D05743}"/>
              </a:ext>
            </a:extLst>
          </p:cNvPr>
          <p:cNvGrpSpPr/>
          <p:nvPr/>
        </p:nvGrpSpPr>
        <p:grpSpPr>
          <a:xfrm>
            <a:off x="565266" y="490451"/>
            <a:ext cx="9930660" cy="665888"/>
            <a:chOff x="565266" y="490451"/>
            <a:chExt cx="9930660" cy="66588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928FBA-7D13-4248-8481-C062DF14FE37}"/>
                </a:ext>
              </a:extLst>
            </p:cNvPr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A9DE85-EA76-4612-8335-56D57A542BDD}"/>
                </a:ext>
              </a:extLst>
            </p:cNvPr>
            <p:cNvSpPr txBox="1"/>
            <p:nvPr/>
          </p:nvSpPr>
          <p:spPr>
            <a:xfrm>
              <a:off x="1002791" y="490451"/>
              <a:ext cx="9493135" cy="66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마루 부리 조금굵은" panose="020B0600000101010101" pitchFamily="50" charset="-127"/>
                  <a:ea typeface="마루 부리 조금굵은" panose="020B0600000101010101" pitchFamily="50" charset="-127"/>
                </a:rPr>
                <a:t>프로젝트 팀 및 역할</a:t>
              </a:r>
              <a:endParaRPr lang="en-US" altLang="ko-KR" sz="2800" dirty="0">
                <a:solidFill>
                  <a:srgbClr val="FFFFFF"/>
                </a:solidFill>
                <a:latin typeface="마루 부리 조금굵은" panose="020B0600000101010101" pitchFamily="50" charset="-127"/>
                <a:ea typeface="마루 부리 조금굵은" panose="020B0600000101010101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62922" y="1407083"/>
            <a:ext cx="10619261" cy="4474694"/>
            <a:chOff x="523875" y="1646790"/>
            <a:chExt cx="10619261" cy="4474694"/>
          </a:xfrm>
        </p:grpSpPr>
        <p:sp>
          <p:nvSpPr>
            <p:cNvPr id="36" name="Google Shape;178;p5"/>
            <p:cNvSpPr/>
            <p:nvPr/>
          </p:nvSpPr>
          <p:spPr>
            <a:xfrm>
              <a:off x="523875" y="2173866"/>
              <a:ext cx="1757226" cy="384455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60000"/>
                <a:lumOff val="40000"/>
                <a:alpha val="58000"/>
              </a:schemeClr>
            </a:solidFill>
            <a:ln w="12700" cap="flat" cmpd="sng">
              <a:solidFill>
                <a:srgbClr val="7F7F7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0" i="0" u="none" strike="noStrike" cap="none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데이터 수집</a:t>
              </a:r>
              <a:endParaRPr lang="en-US" altLang="ko-KR" sz="1600" b="0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0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데이터 전처리</a:t>
              </a:r>
              <a:endParaRPr lang="en-US" altLang="ko-KR" sz="1600" dirty="0" smtClean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b="0" i="0" u="none" strike="noStrike" cap="none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모델 구현</a:t>
              </a:r>
              <a:endParaRPr sz="1600" b="0" i="0" u="none" strike="noStrike" cap="none" dirty="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" name="Google Shape;181;p5"/>
            <p:cNvSpPr/>
            <p:nvPr/>
          </p:nvSpPr>
          <p:spPr>
            <a:xfrm>
              <a:off x="931701" y="1667326"/>
              <a:ext cx="992011" cy="992011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12700" cap="flat" cmpd="sng">
              <a:solidFill>
                <a:srgbClr val="7F7F7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" name="Google Shape;187;p5"/>
            <p:cNvSpPr txBox="1"/>
            <p:nvPr/>
          </p:nvSpPr>
          <p:spPr>
            <a:xfrm>
              <a:off x="525373" y="2842093"/>
              <a:ext cx="175569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이 규 동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" name="Google Shape;178;p5"/>
            <p:cNvSpPr/>
            <p:nvPr/>
          </p:nvSpPr>
          <p:spPr>
            <a:xfrm>
              <a:off x="3477887" y="2219449"/>
              <a:ext cx="1757226" cy="384455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60000"/>
                <a:lumOff val="40000"/>
                <a:alpha val="53000"/>
              </a:schemeClr>
            </a:solidFill>
            <a:ln w="12700" cap="flat" cmpd="sng">
              <a:solidFill>
                <a:srgbClr val="7F7F7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0" i="0" u="none" strike="noStrike" cap="none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데이터 수집</a:t>
              </a:r>
              <a:endParaRPr lang="en-US" altLang="ko-KR" sz="1600" b="0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0" i="0" u="none" strike="noStrike" cap="none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시각화</a:t>
              </a:r>
              <a:endParaRPr lang="en-US" altLang="ko-KR" sz="1600" b="0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0" i="0" u="none" strike="noStrike" cap="none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모델 설계</a:t>
              </a:r>
              <a:endParaRPr sz="1600" b="0" i="0" u="none" strike="noStrike" cap="none" dirty="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181;p5"/>
            <p:cNvSpPr/>
            <p:nvPr/>
          </p:nvSpPr>
          <p:spPr>
            <a:xfrm>
              <a:off x="3885894" y="1722699"/>
              <a:ext cx="992011" cy="992011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12700" cap="flat" cmpd="sng">
              <a:solidFill>
                <a:srgbClr val="7F7F7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" name="Google Shape;187;p5"/>
            <p:cNvSpPr txBox="1"/>
            <p:nvPr/>
          </p:nvSpPr>
          <p:spPr>
            <a:xfrm>
              <a:off x="3482464" y="2887676"/>
              <a:ext cx="175569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김 영 대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178;p5"/>
            <p:cNvSpPr/>
            <p:nvPr/>
          </p:nvSpPr>
          <p:spPr>
            <a:xfrm>
              <a:off x="6431899" y="2219449"/>
              <a:ext cx="1757226" cy="384455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  <a:alpha val="44000"/>
              </a:schemeClr>
            </a:solidFill>
            <a:ln w="12700" cap="flat" cmpd="sng">
              <a:solidFill>
                <a:srgbClr val="7F7F7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0" i="0" u="none" strike="noStrike" cap="none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데이터 수집</a:t>
              </a:r>
              <a:endParaRPr lang="en-US" altLang="ko-KR" sz="1600" b="0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b="0" i="0" u="none" strike="noStrike" cap="none" dirty="0" smtClean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데이터 전처리</a:t>
              </a:r>
              <a:endParaRPr lang="en-US" altLang="ko-KR" sz="1600" dirty="0" smtClean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dirty="0" smtClean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ML</a:t>
              </a:r>
              <a:endParaRPr sz="1600" b="0" i="0" u="none" strike="noStrike" cap="none" dirty="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" name="Google Shape;181;p5"/>
            <p:cNvSpPr/>
            <p:nvPr/>
          </p:nvSpPr>
          <p:spPr>
            <a:xfrm>
              <a:off x="6840087" y="1646790"/>
              <a:ext cx="992011" cy="992011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12700" cap="flat" cmpd="sng">
              <a:solidFill>
                <a:srgbClr val="7F7F7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" name="Google Shape;187;p5"/>
            <p:cNvSpPr txBox="1"/>
            <p:nvPr/>
          </p:nvSpPr>
          <p:spPr>
            <a:xfrm>
              <a:off x="6404353" y="2887676"/>
              <a:ext cx="175569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박 상 진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178;p5"/>
            <p:cNvSpPr/>
            <p:nvPr/>
          </p:nvSpPr>
          <p:spPr>
            <a:xfrm>
              <a:off x="9385910" y="2276934"/>
              <a:ext cx="1757226" cy="3844550"/>
            </a:xfrm>
            <a:prstGeom prst="roundRect">
              <a:avLst>
                <a:gd name="adj" fmla="val 16667"/>
              </a:avLst>
            </a:prstGeom>
            <a:solidFill>
              <a:srgbClr val="904B30">
                <a:alpha val="66000"/>
              </a:srgbClr>
            </a:solidFill>
            <a:ln w="12700" cap="flat" cmpd="sng">
              <a:solidFill>
                <a:srgbClr val="7F7F7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0" i="0" u="none" strike="noStrike" cap="none" dirty="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altLang="en-US" sz="1600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데이터 수집</a:t>
              </a:r>
              <a:endParaRPr lang="en-US" altLang="ko-KR" sz="1600" dirty="0" smtClean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b="0" i="0" u="none" strike="noStrike" cap="none" dirty="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모델 설계</a:t>
              </a:r>
              <a:r>
                <a:rPr lang="ko-KR" sz="1600" b="0" i="0" u="none" strike="noStrike" cap="none" dirty="0" smtClean="0"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600" b="0" i="0" u="none" strike="noStrike" cap="none" dirty="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" name="Google Shape;181;p5"/>
            <p:cNvSpPr/>
            <p:nvPr/>
          </p:nvSpPr>
          <p:spPr>
            <a:xfrm>
              <a:off x="9794280" y="1769891"/>
              <a:ext cx="992011" cy="992011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12700" cap="flat" cmpd="sng">
              <a:solidFill>
                <a:srgbClr val="7F7F7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" name="Google Shape;187;p5"/>
            <p:cNvSpPr txBox="1"/>
            <p:nvPr/>
          </p:nvSpPr>
          <p:spPr>
            <a:xfrm>
              <a:off x="9387408" y="2945161"/>
              <a:ext cx="1755699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i="0" u="none" strike="noStrike" cap="none" dirty="0" smtClean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송 현 진</a:t>
              </a:r>
              <a:endParaRPr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9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외, 서있는, 인도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1070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11" name="직사각형 10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88774" y="92652"/>
            <a:ext cx="12188951" cy="6934929"/>
          </a:xfrm>
          <a:prstGeom prst="rect">
            <a:avLst/>
          </a:prstGeom>
          <a:solidFill>
            <a:srgbClr val="564d4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" name="그림 2" descr="텍스트이(가) 표시된 사진  자동 생성된 설명"/>
          <p:cNvPicPr/>
          <p:nvPr/>
        </p:nvPicPr>
        <p:blipFill rotWithShape="1">
          <a:blip r:embed="rId3"/>
          <a:srcRect l="17090" t="4630" r="17130" b="1010"/>
          <a:stretch>
            <a:fillRect/>
          </a:stretch>
        </p:blipFill>
        <p:spPr>
          <a:xfrm>
            <a:off x="1042304" y="909041"/>
            <a:ext cx="4923049" cy="48502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93974" y="1143092"/>
            <a:ext cx="4619708" cy="550404"/>
          </a:xfrm>
          <a:prstGeom prst="rect">
            <a:avLst/>
          </a:prstGeom>
          <a:noFill/>
          <a:ln w="5080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8" name="자유형: 도형 27"/>
          <p:cNvSpPr/>
          <p:nvPr/>
        </p:nvSpPr>
        <p:spPr>
          <a:xfrm>
            <a:off x="1042304" y="1782157"/>
            <a:ext cx="4932984" cy="3987075"/>
          </a:xfrm>
          <a:custGeom>
            <a:avLst/>
            <a:gdLst>
              <a:gd name="connsiteX0" fmla="*/ 1384763 w 4932984"/>
              <a:gd name="connsiteY0" fmla="*/ 1523161 h 3987075"/>
              <a:gd name="connsiteX1" fmla="*/ 1384763 w 4932984"/>
              <a:gd name="connsiteY1" fmla="*/ 1648355 h 3987075"/>
              <a:gd name="connsiteX2" fmla="*/ 458880 w 4932984"/>
              <a:gd name="connsiteY2" fmla="*/ 1648355 h 3987075"/>
              <a:gd name="connsiteX3" fmla="*/ 458880 w 4932984"/>
              <a:gd name="connsiteY3" fmla="*/ 1821917 h 3987075"/>
              <a:gd name="connsiteX4" fmla="*/ 455831 w 4932984"/>
              <a:gd name="connsiteY4" fmla="*/ 1821917 h 3987075"/>
              <a:gd name="connsiteX5" fmla="*/ 455831 w 4932984"/>
              <a:gd name="connsiteY5" fmla="*/ 1997113 h 3987075"/>
              <a:gd name="connsiteX6" fmla="*/ 3022966 w 4932984"/>
              <a:gd name="connsiteY6" fmla="*/ 1997113 h 3987075"/>
              <a:gd name="connsiteX7" fmla="*/ 3022966 w 4932984"/>
              <a:gd name="connsiteY7" fmla="*/ 1823552 h 3987075"/>
              <a:gd name="connsiteX8" fmla="*/ 4463319 w 4932984"/>
              <a:gd name="connsiteY8" fmla="*/ 1823552 h 3987075"/>
              <a:gd name="connsiteX9" fmla="*/ 4463319 w 4932984"/>
              <a:gd name="connsiteY9" fmla="*/ 1667982 h 3987075"/>
              <a:gd name="connsiteX10" fmla="*/ 4463319 w 4932984"/>
              <a:gd name="connsiteY10" fmla="*/ 1648355 h 3987075"/>
              <a:gd name="connsiteX11" fmla="*/ 4463319 w 4932984"/>
              <a:gd name="connsiteY11" fmla="*/ 1523161 h 3987075"/>
              <a:gd name="connsiteX12" fmla="*/ 0 w 4932984"/>
              <a:gd name="connsiteY12" fmla="*/ 0 h 3987075"/>
              <a:gd name="connsiteX13" fmla="*/ 4932984 w 4932984"/>
              <a:gd name="connsiteY13" fmla="*/ 0 h 3987075"/>
              <a:gd name="connsiteX14" fmla="*/ 4932984 w 4932984"/>
              <a:gd name="connsiteY14" fmla="*/ 3987075 h 3987075"/>
              <a:gd name="connsiteX15" fmla="*/ 0 w 4932984"/>
              <a:gd name="connsiteY15" fmla="*/ 3987075 h 39870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32984" h="3987075">
                <a:moveTo>
                  <a:pt x="1384763" y="1523161"/>
                </a:moveTo>
                <a:lnTo>
                  <a:pt x="1384763" y="1648355"/>
                </a:lnTo>
                <a:lnTo>
                  <a:pt x="458880" y="1648355"/>
                </a:lnTo>
                <a:lnTo>
                  <a:pt x="458880" y="1821917"/>
                </a:lnTo>
                <a:lnTo>
                  <a:pt x="455831" y="1821917"/>
                </a:lnTo>
                <a:lnTo>
                  <a:pt x="455831" y="1997113"/>
                </a:lnTo>
                <a:lnTo>
                  <a:pt x="3022966" y="1997113"/>
                </a:lnTo>
                <a:lnTo>
                  <a:pt x="3022966" y="1823552"/>
                </a:lnTo>
                <a:lnTo>
                  <a:pt x="4463319" y="1823552"/>
                </a:lnTo>
                <a:lnTo>
                  <a:pt x="4463319" y="1667982"/>
                </a:lnTo>
                <a:lnTo>
                  <a:pt x="4463319" y="1648355"/>
                </a:lnTo>
                <a:lnTo>
                  <a:pt x="4463319" y="1523161"/>
                </a:lnTo>
                <a:close/>
                <a:moveTo>
                  <a:pt x="0" y="0"/>
                </a:moveTo>
                <a:lnTo>
                  <a:pt x="4932984" y="0"/>
                </a:lnTo>
                <a:lnTo>
                  <a:pt x="4932984" y="3987075"/>
                </a:lnTo>
                <a:lnTo>
                  <a:pt x="0" y="3987075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 rot="0">
            <a:off x="1482263" y="3305319"/>
            <a:ext cx="4023360" cy="448897"/>
            <a:chOff x="-4114420" y="3137928"/>
            <a:chExt cx="4042312" cy="438072"/>
          </a:xfrm>
          <a:noFill/>
        </p:grpSpPr>
        <p:sp>
          <p:nvSpPr>
            <p:cNvPr id="6" name="직사각형 5"/>
            <p:cNvSpPr/>
            <p:nvPr/>
          </p:nvSpPr>
          <p:spPr>
            <a:xfrm>
              <a:off x="-3165166" y="3137928"/>
              <a:ext cx="3093058" cy="143122"/>
            </a:xfrm>
            <a:prstGeom prst="rect">
              <a:avLst/>
            </a:prstGeom>
            <a:grpFill/>
            <a:ln w="2540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4111371" y="3281054"/>
              <a:ext cx="4039263" cy="143123"/>
            </a:xfrm>
            <a:prstGeom prst="rect">
              <a:avLst/>
            </a:prstGeom>
            <a:grpFill/>
            <a:ln w="2540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4114420" y="3432877"/>
              <a:ext cx="2595174" cy="143123"/>
            </a:xfrm>
            <a:prstGeom prst="rect">
              <a:avLst/>
            </a:prstGeom>
            <a:grpFill/>
            <a:ln w="2540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 rot="0">
            <a:off x="6285173" y="2121969"/>
            <a:ext cx="4653400" cy="1307031"/>
            <a:chOff x="5562942" y="2400445"/>
            <a:chExt cx="4653400" cy="1307031"/>
          </a:xfrm>
        </p:grpSpPr>
        <p:sp>
          <p:nvSpPr>
            <p:cNvPr id="40" name="말풍선: 사각형 39"/>
            <p:cNvSpPr/>
            <p:nvPr/>
          </p:nvSpPr>
          <p:spPr>
            <a:xfrm>
              <a:off x="5562942" y="2400445"/>
              <a:ext cx="4653400" cy="1307031"/>
            </a:xfrm>
            <a:prstGeom prst="wedgeRectCallout">
              <a:avLst>
                <a:gd name="adj1" fmla="val -33347"/>
                <a:gd name="adj2" fmla="val 69372"/>
              </a:avLst>
            </a:prstGeom>
            <a:solidFill>
              <a:srgbClr val="831010"/>
            </a:solidFill>
            <a:ln w="57150">
              <a:solidFill>
                <a:srgbClr val="83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 rot="0">
              <a:off x="5566183" y="2504570"/>
              <a:ext cx="4284399" cy="923330"/>
              <a:chOff x="437510" y="2055133"/>
              <a:chExt cx="5655644" cy="590102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37510" y="2055133"/>
                <a:ext cx="322576" cy="201413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0800000">
                <a:off x="5770578" y="2443822"/>
                <a:ext cx="322576" cy="201413"/>
              </a:xfrm>
              <a:prstGeom prst="rect">
                <a:avLst/>
              </a:prstGeom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5914441" y="2662145"/>
              <a:ext cx="373809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ffff"/>
                  </a:solidFill>
                </a:rPr>
                <a:t>…</a:t>
              </a:r>
              <a:r>
                <a:rPr lang="ko-KR" altLang="en-US">
                  <a:solidFill>
                    <a:srgbClr val="ffffff"/>
                  </a:solidFill>
                </a:rPr>
                <a:t>개인이 </a:t>
              </a:r>
              <a:r>
                <a:rPr lang="en-US" altLang="ko-KR">
                  <a:solidFill>
                    <a:srgbClr val="ffffff"/>
                  </a:solidFill>
                </a:rPr>
                <a:t>SNS </a:t>
              </a:r>
              <a:r>
                <a:rPr lang="ko-KR" altLang="en-US">
                  <a:solidFill>
                    <a:srgbClr val="ffffff"/>
                  </a:solidFill>
                </a:rPr>
                <a:t>에 기록한 글들을            학습 데이터로 사용해 올바른</a:t>
              </a:r>
              <a:endParaRPr lang="ko-KR" altLang="en-US">
                <a:solidFill>
                  <a:srgbClr val="ffffff"/>
                </a:solidFill>
              </a:endParaRPr>
            </a:p>
            <a:p>
              <a:pPr lvl="0">
                <a:defRPr/>
              </a:pPr>
              <a:r>
                <a:rPr lang="en-US" altLang="ko-KR">
                  <a:solidFill>
                    <a:srgbClr val="ffffff"/>
                  </a:solidFill>
                </a:rPr>
                <a:t>MBTI </a:t>
              </a:r>
              <a:r>
                <a:rPr lang="ko-KR" altLang="en-US">
                  <a:solidFill>
                    <a:srgbClr val="ffffff"/>
                  </a:solidFill>
                </a:rPr>
                <a:t>를 분류 하는 </a:t>
              </a:r>
              <a:r>
                <a:rPr lang="en-US" altLang="ko-KR">
                  <a:solidFill>
                    <a:srgbClr val="ffffff"/>
                  </a:solidFill>
                </a:rPr>
                <a:t>Classifier </a:t>
              </a:r>
              <a:r>
                <a:rPr lang="ko-KR" altLang="en-US">
                  <a:solidFill>
                    <a:srgbClr val="ffffff"/>
                  </a:solidFill>
                </a:rPr>
                <a:t>개발</a:t>
              </a:r>
              <a:endParaRPr lang="en-US" altLang="ko-KR">
                <a:solidFill>
                  <a:srgbClr val="ffffff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58185" y="6434878"/>
            <a:ext cx="64400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effectLst/>
              </a:rPr>
              <a:t>Hernandez, R., &amp; Knight, I. S. (n.d.). Predicting Myers-Briggs Type Indicator with Text Classification. </a:t>
            </a:r>
            <a:endParaRPr lang="en-US" altLang="ko-KR" sz="1100">
              <a:effectLst/>
            </a:endParaRPr>
          </a:p>
          <a:p>
            <a:pPr lvl="0">
              <a:defRPr/>
            </a:pPr>
            <a:endParaRPr lang="ko-KR" altLang="en-US" sz="1100"/>
          </a:p>
        </p:txBody>
      </p:sp>
      <p:sp>
        <p:nvSpPr>
          <p:cNvPr id="30" name="직사각형 29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6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외, 서있는, 인도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1070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49" y="-87464"/>
            <a:ext cx="12188951" cy="6934929"/>
          </a:xfrm>
          <a:prstGeom prst="rect">
            <a:avLst/>
          </a:prstGeom>
          <a:solidFill>
            <a:srgbClr val="564d4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11" name="직사각형 10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337828" y="1072782"/>
            <a:ext cx="4395550" cy="697633"/>
            <a:chOff x="535647" y="3776543"/>
            <a:chExt cx="3823853" cy="584775"/>
          </a:xfrm>
        </p:grpSpPr>
        <p:sp>
          <p:nvSpPr>
            <p:cNvPr id="37" name="TextBox 36"/>
            <p:cNvSpPr txBox="1"/>
            <p:nvPr/>
          </p:nvSpPr>
          <p:spPr>
            <a:xfrm>
              <a:off x="535647" y="3905507"/>
              <a:ext cx="4065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400">
                <a:solidFill>
                  <a:srgbClr val="000000"/>
                </a:solidFill>
                <a:latin typeface="마루 부리 가는"/>
                <a:ea typeface="마루 부리 가는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30835" y="3905507"/>
              <a:ext cx="4065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1400">
                <a:solidFill>
                  <a:srgbClr val="000000"/>
                </a:solidFill>
                <a:latin typeface="마루 부리 가는"/>
                <a:ea typeface="마루 부리 가는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675164" y="3776543"/>
              <a:ext cx="4065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>
                  <a:solidFill>
                    <a:schemeClr val="accent5">
                      <a:lumMod val="75000"/>
                    </a:schemeClr>
                  </a:solidFill>
                  <a:latin typeface="마루 부리 굵은"/>
                  <a:ea typeface="마루 부리 굵은"/>
                </a:rPr>
                <a:t>T</a:t>
              </a:r>
              <a:endParaRPr lang="ko-KR" altLang="en-US" sz="3200">
                <a:solidFill>
                  <a:schemeClr val="accent5">
                    <a:lumMod val="75000"/>
                  </a:schemeClr>
                </a:solidFill>
                <a:latin typeface="마루 부리 굵은"/>
                <a:ea typeface="마루 부리 굵은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04031" y="3905507"/>
              <a:ext cx="11554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accent5">
                      <a:lumMod val="75000"/>
                    </a:schemeClr>
                  </a:solidFill>
                  <a:latin typeface="마루 부리 굵은"/>
                  <a:ea typeface="마루 부리 굵은"/>
                </a:rPr>
                <a:t>사고적인</a:t>
              </a:r>
              <a:endParaRPr lang="en-US" altLang="ko-KR">
                <a:solidFill>
                  <a:schemeClr val="accent5">
                    <a:lumMod val="75000"/>
                  </a:schemeClr>
                </a:solidFill>
                <a:latin typeface="마루 부리 굵은"/>
                <a:ea typeface="마루 부리 굵은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 rot="0">
            <a:off x="333594" y="1704520"/>
            <a:ext cx="6095194" cy="3919814"/>
            <a:chOff x="6011186" y="230589"/>
            <a:chExt cx="4715124" cy="2955736"/>
          </a:xfrm>
        </p:grpSpPr>
        <p:pic>
          <p:nvPicPr>
            <p:cNvPr id="22" name="그림 21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52735" y="314045"/>
              <a:ext cx="4244282" cy="287228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7259541" y="453224"/>
              <a:ext cx="755374" cy="159026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266347" y="453224"/>
              <a:ext cx="755374" cy="159026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599583" y="1327867"/>
              <a:ext cx="389614" cy="151076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259541" y="1327867"/>
              <a:ext cx="389613" cy="151076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724691" y="1327867"/>
              <a:ext cx="902474" cy="159026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350110" y="1486893"/>
              <a:ext cx="451237" cy="151076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815110" y="2185269"/>
              <a:ext cx="812055" cy="315446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917000" y="2560320"/>
              <a:ext cx="902474" cy="222638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/>
                <a:t>                     </a:t>
              </a:r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104243" y="2185269"/>
              <a:ext cx="540689" cy="216025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/>
                <a:t>                     </a:t>
              </a:r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350110" y="1812897"/>
              <a:ext cx="451238" cy="227911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/>
                <a:t>                     </a:t>
              </a:r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97916" y="616263"/>
              <a:ext cx="451238" cy="135166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/>
                <a:t>                     </a:t>
              </a:r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328990" y="722226"/>
              <a:ext cx="560567" cy="135166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/>
                <a:t>                     </a:t>
              </a: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175928" y="1861914"/>
              <a:ext cx="643546" cy="135166"/>
            </a:xfrm>
            <a:prstGeom prst="rect">
              <a:avLst/>
            </a:prstGeom>
            <a:noFill/>
            <a:ln w="3175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/>
                <a:t>                     </a:t>
              </a:r>
              <a:endParaRPr lang="ko-KR" altLang="en-US"/>
            </a:p>
          </p:txBody>
        </p:sp>
        <p:sp>
          <p:nvSpPr>
            <p:cNvPr id="36" name="자유형: 도형 35"/>
            <p:cNvSpPr/>
            <p:nvPr/>
          </p:nvSpPr>
          <p:spPr>
            <a:xfrm>
              <a:off x="6011186" y="230589"/>
              <a:ext cx="4715124" cy="2955208"/>
            </a:xfrm>
            <a:custGeom>
              <a:avLst/>
              <a:gdLst>
                <a:gd name="connsiteX0" fmla="*/ 1905815 w 4715124"/>
                <a:gd name="connsiteY0" fmla="*/ 2363741 h 2955208"/>
                <a:gd name="connsiteX1" fmla="*/ 1905815 w 4715124"/>
                <a:gd name="connsiteY1" fmla="*/ 2550994 h 2955208"/>
                <a:gd name="connsiteX2" fmla="*/ 2808289 w 4715124"/>
                <a:gd name="connsiteY2" fmla="*/ 2550994 h 2955208"/>
                <a:gd name="connsiteX3" fmla="*/ 2808289 w 4715124"/>
                <a:gd name="connsiteY3" fmla="*/ 2363741 h 2955208"/>
                <a:gd name="connsiteX4" fmla="*/ 1803924 w 4715124"/>
                <a:gd name="connsiteY4" fmla="*/ 1997154 h 2955208"/>
                <a:gd name="connsiteX5" fmla="*/ 1803924 w 4715124"/>
                <a:gd name="connsiteY5" fmla="*/ 2247122 h 2955208"/>
                <a:gd name="connsiteX6" fmla="*/ 2615979 w 4715124"/>
                <a:gd name="connsiteY6" fmla="*/ 2247122 h 2955208"/>
                <a:gd name="connsiteX7" fmla="*/ 2615979 w 4715124"/>
                <a:gd name="connsiteY7" fmla="*/ 1997154 h 2955208"/>
                <a:gd name="connsiteX8" fmla="*/ 3093057 w 4715124"/>
                <a:gd name="connsiteY8" fmla="*/ 1954680 h 2955208"/>
                <a:gd name="connsiteX9" fmla="*/ 3093057 w 4715124"/>
                <a:gd name="connsiteY9" fmla="*/ 2170705 h 2955208"/>
                <a:gd name="connsiteX10" fmla="*/ 3633746 w 4715124"/>
                <a:gd name="connsiteY10" fmla="*/ 2170705 h 2955208"/>
                <a:gd name="connsiteX11" fmla="*/ 3633746 w 4715124"/>
                <a:gd name="connsiteY11" fmla="*/ 1954680 h 2955208"/>
                <a:gd name="connsiteX12" fmla="*/ 2180331 w 4715124"/>
                <a:gd name="connsiteY12" fmla="*/ 1617621 h 2955208"/>
                <a:gd name="connsiteX13" fmla="*/ 2180331 w 4715124"/>
                <a:gd name="connsiteY13" fmla="*/ 1805840 h 2955208"/>
                <a:gd name="connsiteX14" fmla="*/ 2808289 w 4715124"/>
                <a:gd name="connsiteY14" fmla="*/ 1805840 h 2955208"/>
                <a:gd name="connsiteX15" fmla="*/ 2808289 w 4715124"/>
                <a:gd name="connsiteY15" fmla="*/ 1617621 h 2955208"/>
                <a:gd name="connsiteX16" fmla="*/ 348584 w 4715124"/>
                <a:gd name="connsiteY16" fmla="*/ 1586839 h 2955208"/>
                <a:gd name="connsiteX17" fmla="*/ 348584 w 4715124"/>
                <a:gd name="connsiteY17" fmla="*/ 1810219 h 2955208"/>
                <a:gd name="connsiteX18" fmla="*/ 790161 w 4715124"/>
                <a:gd name="connsiteY18" fmla="*/ 1810219 h 2955208"/>
                <a:gd name="connsiteX19" fmla="*/ 790161 w 4715124"/>
                <a:gd name="connsiteY19" fmla="*/ 1586839 h 2955208"/>
                <a:gd name="connsiteX20" fmla="*/ 347990 w 4715124"/>
                <a:gd name="connsiteY20" fmla="*/ 1273507 h 2955208"/>
                <a:gd name="connsiteX21" fmla="*/ 347990 w 4715124"/>
                <a:gd name="connsiteY21" fmla="*/ 1407380 h 2955208"/>
                <a:gd name="connsiteX22" fmla="*/ 790162 w 4715124"/>
                <a:gd name="connsiteY22" fmla="*/ 1407380 h 2955208"/>
                <a:gd name="connsiteX23" fmla="*/ 790162 w 4715124"/>
                <a:gd name="connsiteY23" fmla="*/ 1273507 h 2955208"/>
                <a:gd name="connsiteX24" fmla="*/ 604284 w 4715124"/>
                <a:gd name="connsiteY24" fmla="*/ 1129299 h 2955208"/>
                <a:gd name="connsiteX25" fmla="*/ 604284 w 4715124"/>
                <a:gd name="connsiteY25" fmla="*/ 1248354 h 2955208"/>
                <a:gd name="connsiteX26" fmla="*/ 978012 w 4715124"/>
                <a:gd name="connsiteY26" fmla="*/ 1248354 h 2955208"/>
                <a:gd name="connsiteX27" fmla="*/ 978012 w 4715124"/>
                <a:gd name="connsiteY27" fmla="*/ 1129299 h 2955208"/>
                <a:gd name="connsiteX28" fmla="*/ 1268743 w 4715124"/>
                <a:gd name="connsiteY28" fmla="*/ 1111518 h 2955208"/>
                <a:gd name="connsiteX29" fmla="*/ 1268743 w 4715124"/>
                <a:gd name="connsiteY29" fmla="*/ 1270544 h 2955208"/>
                <a:gd name="connsiteX30" fmla="*/ 1637968 w 4715124"/>
                <a:gd name="connsiteY30" fmla="*/ 1270544 h 2955208"/>
                <a:gd name="connsiteX31" fmla="*/ 1637968 w 4715124"/>
                <a:gd name="connsiteY31" fmla="*/ 1111518 h 2955208"/>
                <a:gd name="connsiteX32" fmla="*/ 1713506 w 4715124"/>
                <a:gd name="connsiteY32" fmla="*/ 1091524 h 2955208"/>
                <a:gd name="connsiteX33" fmla="*/ 1713506 w 4715124"/>
                <a:gd name="connsiteY33" fmla="*/ 1242600 h 2955208"/>
                <a:gd name="connsiteX34" fmla="*/ 2615980 w 4715124"/>
                <a:gd name="connsiteY34" fmla="*/ 1242600 h 2955208"/>
                <a:gd name="connsiteX35" fmla="*/ 2615980 w 4715124"/>
                <a:gd name="connsiteY35" fmla="*/ 1091524 h 2955208"/>
                <a:gd name="connsiteX36" fmla="*/ 2317804 w 4715124"/>
                <a:gd name="connsiteY36" fmla="*/ 491637 h 2955208"/>
                <a:gd name="connsiteX37" fmla="*/ 2317804 w 4715124"/>
                <a:gd name="connsiteY37" fmla="*/ 626803 h 2955208"/>
                <a:gd name="connsiteX38" fmla="*/ 2878371 w 4715124"/>
                <a:gd name="connsiteY38" fmla="*/ 626803 h 2955208"/>
                <a:gd name="connsiteX39" fmla="*/ 2878371 w 4715124"/>
                <a:gd name="connsiteY39" fmla="*/ 491637 h 2955208"/>
                <a:gd name="connsiteX40" fmla="*/ 2262118 w 4715124"/>
                <a:gd name="connsiteY40" fmla="*/ 216654 h 2955208"/>
                <a:gd name="connsiteX41" fmla="*/ 2262118 w 4715124"/>
                <a:gd name="connsiteY41" fmla="*/ 375680 h 2955208"/>
                <a:gd name="connsiteX42" fmla="*/ 3010536 w 4715124"/>
                <a:gd name="connsiteY42" fmla="*/ 375680 h 2955208"/>
                <a:gd name="connsiteX43" fmla="*/ 3010536 w 4715124"/>
                <a:gd name="connsiteY43" fmla="*/ 216654 h 2955208"/>
                <a:gd name="connsiteX44" fmla="*/ 1268745 w 4715124"/>
                <a:gd name="connsiteY44" fmla="*/ 216427 h 2955208"/>
                <a:gd name="connsiteX45" fmla="*/ 1268745 w 4715124"/>
                <a:gd name="connsiteY45" fmla="*/ 381661 h 2955208"/>
                <a:gd name="connsiteX46" fmla="*/ 1202241 w 4715124"/>
                <a:gd name="connsiteY46" fmla="*/ 381661 h 2955208"/>
                <a:gd name="connsiteX47" fmla="*/ 1202241 w 4715124"/>
                <a:gd name="connsiteY47" fmla="*/ 550908 h 2955208"/>
                <a:gd name="connsiteX48" fmla="*/ 1637968 w 4715124"/>
                <a:gd name="connsiteY48" fmla="*/ 550908 h 2955208"/>
                <a:gd name="connsiteX49" fmla="*/ 1637968 w 4715124"/>
                <a:gd name="connsiteY49" fmla="*/ 385674 h 2955208"/>
                <a:gd name="connsiteX50" fmla="*/ 2024119 w 4715124"/>
                <a:gd name="connsiteY50" fmla="*/ 385674 h 2955208"/>
                <a:gd name="connsiteX51" fmla="*/ 2024119 w 4715124"/>
                <a:gd name="connsiteY51" fmla="*/ 216427 h 2955208"/>
                <a:gd name="connsiteX52" fmla="*/ 0 w 4715124"/>
                <a:gd name="connsiteY52" fmla="*/ 0 h 2955208"/>
                <a:gd name="connsiteX53" fmla="*/ 4715124 w 4715124"/>
                <a:gd name="connsiteY53" fmla="*/ 0 h 2955208"/>
                <a:gd name="connsiteX54" fmla="*/ 4715124 w 4715124"/>
                <a:gd name="connsiteY54" fmla="*/ 2955208 h 2955208"/>
                <a:gd name="connsiteX55" fmla="*/ 0 w 4715124"/>
                <a:gd name="connsiteY55" fmla="*/ 2955208 h 295520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715124" h="2955208">
                  <a:moveTo>
                    <a:pt x="1905815" y="2363741"/>
                  </a:moveTo>
                  <a:lnTo>
                    <a:pt x="1905815" y="2550994"/>
                  </a:lnTo>
                  <a:lnTo>
                    <a:pt x="2808289" y="2550994"/>
                  </a:lnTo>
                  <a:lnTo>
                    <a:pt x="2808289" y="2363741"/>
                  </a:lnTo>
                  <a:close/>
                  <a:moveTo>
                    <a:pt x="1803924" y="1997154"/>
                  </a:moveTo>
                  <a:lnTo>
                    <a:pt x="1803924" y="2247122"/>
                  </a:lnTo>
                  <a:lnTo>
                    <a:pt x="2615979" y="2247122"/>
                  </a:lnTo>
                  <a:lnTo>
                    <a:pt x="2615979" y="1997154"/>
                  </a:lnTo>
                  <a:close/>
                  <a:moveTo>
                    <a:pt x="3093057" y="1954680"/>
                  </a:moveTo>
                  <a:lnTo>
                    <a:pt x="3093057" y="2170705"/>
                  </a:lnTo>
                  <a:lnTo>
                    <a:pt x="3633746" y="2170705"/>
                  </a:lnTo>
                  <a:lnTo>
                    <a:pt x="3633746" y="1954680"/>
                  </a:lnTo>
                  <a:close/>
                  <a:moveTo>
                    <a:pt x="2180331" y="1617621"/>
                  </a:moveTo>
                  <a:lnTo>
                    <a:pt x="2180331" y="1805840"/>
                  </a:lnTo>
                  <a:lnTo>
                    <a:pt x="2808289" y="1805840"/>
                  </a:lnTo>
                  <a:lnTo>
                    <a:pt x="2808289" y="1617621"/>
                  </a:lnTo>
                  <a:close/>
                  <a:moveTo>
                    <a:pt x="348584" y="1586839"/>
                  </a:moveTo>
                  <a:lnTo>
                    <a:pt x="348584" y="1810219"/>
                  </a:lnTo>
                  <a:lnTo>
                    <a:pt x="790161" y="1810219"/>
                  </a:lnTo>
                  <a:lnTo>
                    <a:pt x="790161" y="1586839"/>
                  </a:lnTo>
                  <a:close/>
                  <a:moveTo>
                    <a:pt x="347990" y="1273507"/>
                  </a:moveTo>
                  <a:lnTo>
                    <a:pt x="347990" y="1407380"/>
                  </a:lnTo>
                  <a:lnTo>
                    <a:pt x="790162" y="1407380"/>
                  </a:lnTo>
                  <a:lnTo>
                    <a:pt x="790162" y="1273507"/>
                  </a:lnTo>
                  <a:close/>
                  <a:moveTo>
                    <a:pt x="604284" y="1129299"/>
                  </a:moveTo>
                  <a:lnTo>
                    <a:pt x="604284" y="1248354"/>
                  </a:lnTo>
                  <a:lnTo>
                    <a:pt x="978012" y="1248354"/>
                  </a:lnTo>
                  <a:lnTo>
                    <a:pt x="978012" y="1129299"/>
                  </a:lnTo>
                  <a:close/>
                  <a:moveTo>
                    <a:pt x="1268743" y="1111518"/>
                  </a:moveTo>
                  <a:lnTo>
                    <a:pt x="1268743" y="1270544"/>
                  </a:lnTo>
                  <a:lnTo>
                    <a:pt x="1637968" y="1270544"/>
                  </a:lnTo>
                  <a:lnTo>
                    <a:pt x="1637968" y="1111518"/>
                  </a:lnTo>
                  <a:close/>
                  <a:moveTo>
                    <a:pt x="1713506" y="1091524"/>
                  </a:moveTo>
                  <a:lnTo>
                    <a:pt x="1713506" y="1242600"/>
                  </a:lnTo>
                  <a:lnTo>
                    <a:pt x="2615980" y="1242600"/>
                  </a:lnTo>
                  <a:lnTo>
                    <a:pt x="2615980" y="1091524"/>
                  </a:lnTo>
                  <a:close/>
                  <a:moveTo>
                    <a:pt x="2317804" y="491637"/>
                  </a:moveTo>
                  <a:lnTo>
                    <a:pt x="2317804" y="626803"/>
                  </a:lnTo>
                  <a:lnTo>
                    <a:pt x="2878371" y="626803"/>
                  </a:lnTo>
                  <a:lnTo>
                    <a:pt x="2878371" y="491637"/>
                  </a:lnTo>
                  <a:close/>
                  <a:moveTo>
                    <a:pt x="2262118" y="216654"/>
                  </a:moveTo>
                  <a:lnTo>
                    <a:pt x="2262118" y="375680"/>
                  </a:lnTo>
                  <a:lnTo>
                    <a:pt x="3010536" y="375680"/>
                  </a:lnTo>
                  <a:lnTo>
                    <a:pt x="3010536" y="216654"/>
                  </a:lnTo>
                  <a:close/>
                  <a:moveTo>
                    <a:pt x="1268745" y="216427"/>
                  </a:moveTo>
                  <a:lnTo>
                    <a:pt x="1268745" y="381661"/>
                  </a:lnTo>
                  <a:lnTo>
                    <a:pt x="1202241" y="381661"/>
                  </a:lnTo>
                  <a:lnTo>
                    <a:pt x="1202241" y="550908"/>
                  </a:lnTo>
                  <a:lnTo>
                    <a:pt x="1637968" y="550908"/>
                  </a:lnTo>
                  <a:lnTo>
                    <a:pt x="1637968" y="385674"/>
                  </a:lnTo>
                  <a:lnTo>
                    <a:pt x="2024119" y="385674"/>
                  </a:lnTo>
                  <a:lnTo>
                    <a:pt x="2024119" y="216427"/>
                  </a:lnTo>
                  <a:close/>
                  <a:moveTo>
                    <a:pt x="0" y="0"/>
                  </a:moveTo>
                  <a:lnTo>
                    <a:pt x="4715124" y="0"/>
                  </a:lnTo>
                  <a:lnTo>
                    <a:pt x="4715124" y="2955208"/>
                  </a:lnTo>
                  <a:lnTo>
                    <a:pt x="0" y="2955208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89" name="그림 88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2793" y="1716612"/>
            <a:ext cx="5431485" cy="3846462"/>
          </a:xfrm>
          <a:prstGeom prst="rect">
            <a:avLst/>
          </a:prstGeom>
        </p:spPr>
      </p:pic>
      <p:grpSp>
        <p:nvGrpSpPr>
          <p:cNvPr id="90" name="그룹 89"/>
          <p:cNvGrpSpPr/>
          <p:nvPr/>
        </p:nvGrpSpPr>
        <p:grpSpPr>
          <a:xfrm rot="0">
            <a:off x="6602792" y="1082461"/>
            <a:ext cx="5589207" cy="4410105"/>
            <a:chOff x="6011186" y="2959834"/>
            <a:chExt cx="5302436" cy="3836824"/>
          </a:xfrm>
        </p:grpSpPr>
        <p:grpSp>
          <p:nvGrpSpPr>
            <p:cNvPr id="104" name="그룹 103"/>
            <p:cNvGrpSpPr/>
            <p:nvPr/>
          </p:nvGrpSpPr>
          <p:grpSpPr>
            <a:xfrm rot="0">
              <a:off x="6269975" y="2959834"/>
              <a:ext cx="4334454" cy="590629"/>
              <a:chOff x="799116" y="4279780"/>
              <a:chExt cx="4334454" cy="590629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799116" y="4408744"/>
                <a:ext cx="4065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ko-KR" altLang="en-US" sz="1400">
                  <a:solidFill>
                    <a:srgbClr val="000000"/>
                  </a:solidFill>
                  <a:latin typeface="마루 부리 가는"/>
                  <a:ea typeface="마루 부리 가는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594304" y="4408744"/>
                <a:ext cx="40650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ko-KR" altLang="en-US" sz="1400">
                  <a:solidFill>
                    <a:srgbClr val="000000"/>
                  </a:solidFill>
                  <a:latin typeface="마루 부리 가는"/>
                  <a:ea typeface="마루 부리 가는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938634" y="4279780"/>
                <a:ext cx="40650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3200">
                    <a:solidFill>
                      <a:srgbClr val="ff5050"/>
                    </a:solidFill>
                    <a:latin typeface="마루 부리 굵은"/>
                    <a:ea typeface="마루 부리 굵은"/>
                  </a:rPr>
                  <a:t>F</a:t>
                </a:r>
                <a:endParaRPr lang="ko-KR" altLang="en-US" sz="3200">
                  <a:solidFill>
                    <a:srgbClr val="ff5050"/>
                  </a:solidFill>
                  <a:latin typeface="마루 부리 굵은"/>
                  <a:ea typeface="마루 부리 굵은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4727061" y="4408744"/>
                <a:ext cx="4065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altLang="ko-KR" sz="1200">
                  <a:solidFill>
                    <a:srgbClr val="000000"/>
                  </a:solidFill>
                  <a:latin typeface="마루 부리 가는"/>
                  <a:ea typeface="마루 부리 가는"/>
                </a:endParaRPr>
              </a:p>
              <a:p>
                <a:pPr lvl="0">
                  <a:defRPr/>
                </a:pPr>
                <a:endParaRPr lang="ko-KR" altLang="en-US" sz="1200">
                  <a:solidFill>
                    <a:srgbClr val="000000"/>
                  </a:solidFill>
                  <a:latin typeface="마루 부리 가는"/>
                  <a:ea typeface="마루 부리 가는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458366" y="4407081"/>
                <a:ext cx="11554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rgbClr val="ff5050"/>
                    </a:solidFill>
                    <a:latin typeface="마루 부리 굵은"/>
                    <a:ea typeface="마루 부리 굵은"/>
                  </a:rPr>
                  <a:t>감정적인</a:t>
                </a:r>
                <a:endParaRPr lang="en-US" altLang="ko-KR">
                  <a:solidFill>
                    <a:srgbClr val="ff5050"/>
                  </a:solidFill>
                  <a:latin typeface="마루 부리 굵은"/>
                  <a:ea typeface="마루 부리 굵은"/>
                </a:endParaRPr>
              </a:p>
            </p:txBody>
          </p:sp>
        </p:grpSp>
        <p:sp>
          <p:nvSpPr>
            <p:cNvPr id="105" name="자유형: 도형 104"/>
            <p:cNvSpPr/>
            <p:nvPr/>
          </p:nvSpPr>
          <p:spPr>
            <a:xfrm>
              <a:off x="6011186" y="3636819"/>
              <a:ext cx="5302436" cy="3159839"/>
            </a:xfrm>
            <a:custGeom>
              <a:avLst/>
              <a:gdLst>
                <a:gd name="connsiteX0" fmla="*/ 1334549 w 5302436"/>
                <a:gd name="connsiteY0" fmla="*/ 2754178 h 3159839"/>
                <a:gd name="connsiteX1" fmla="*/ 1334549 w 5302436"/>
                <a:gd name="connsiteY1" fmla="*/ 2880185 h 3159839"/>
                <a:gd name="connsiteX2" fmla="*/ 1723541 w 5302436"/>
                <a:gd name="connsiteY2" fmla="*/ 2880185 h 3159839"/>
                <a:gd name="connsiteX3" fmla="*/ 1723541 w 5302436"/>
                <a:gd name="connsiteY3" fmla="*/ 2754178 h 3159839"/>
                <a:gd name="connsiteX4" fmla="*/ 3182128 w 5302436"/>
                <a:gd name="connsiteY4" fmla="*/ 2565536 h 3159839"/>
                <a:gd name="connsiteX5" fmla="*/ 3182128 w 5302436"/>
                <a:gd name="connsiteY5" fmla="*/ 2754178 h 3159839"/>
                <a:gd name="connsiteX6" fmla="*/ 3962521 w 5302436"/>
                <a:gd name="connsiteY6" fmla="*/ 2754178 h 3159839"/>
                <a:gd name="connsiteX7" fmla="*/ 3962521 w 5302436"/>
                <a:gd name="connsiteY7" fmla="*/ 2565536 h 3159839"/>
                <a:gd name="connsiteX8" fmla="*/ 433621 w 5302436"/>
                <a:gd name="connsiteY8" fmla="*/ 2128474 h 3159839"/>
                <a:gd name="connsiteX9" fmla="*/ 433621 w 5302436"/>
                <a:gd name="connsiteY9" fmla="*/ 2382345 h 3159839"/>
                <a:gd name="connsiteX10" fmla="*/ 1520145 w 5302436"/>
                <a:gd name="connsiteY10" fmla="*/ 2382345 h 3159839"/>
                <a:gd name="connsiteX11" fmla="*/ 1520145 w 5302436"/>
                <a:gd name="connsiteY11" fmla="*/ 2128474 h 3159839"/>
                <a:gd name="connsiteX12" fmla="*/ 2941823 w 5302436"/>
                <a:gd name="connsiteY12" fmla="*/ 2057439 h 3159839"/>
                <a:gd name="connsiteX13" fmla="*/ 2941823 w 5302436"/>
                <a:gd name="connsiteY13" fmla="*/ 2281710 h 3159839"/>
                <a:gd name="connsiteX14" fmla="*/ 3600492 w 5302436"/>
                <a:gd name="connsiteY14" fmla="*/ 2281710 h 3159839"/>
                <a:gd name="connsiteX15" fmla="*/ 3600492 w 5302436"/>
                <a:gd name="connsiteY15" fmla="*/ 2057439 h 3159839"/>
                <a:gd name="connsiteX16" fmla="*/ 601342 w 5302436"/>
                <a:gd name="connsiteY16" fmla="*/ 1726249 h 3159839"/>
                <a:gd name="connsiteX17" fmla="*/ 601342 w 5302436"/>
                <a:gd name="connsiteY17" fmla="*/ 1887031 h 3159839"/>
                <a:gd name="connsiteX18" fmla="*/ 1120176 w 5302436"/>
                <a:gd name="connsiteY18" fmla="*/ 1887031 h 3159839"/>
                <a:gd name="connsiteX19" fmla="*/ 1120176 w 5302436"/>
                <a:gd name="connsiteY19" fmla="*/ 1726249 h 3159839"/>
                <a:gd name="connsiteX20" fmla="*/ 2732356 w 5302436"/>
                <a:gd name="connsiteY20" fmla="*/ 1294096 h 3159839"/>
                <a:gd name="connsiteX21" fmla="*/ 2732356 w 5302436"/>
                <a:gd name="connsiteY21" fmla="*/ 1405839 h 3159839"/>
                <a:gd name="connsiteX22" fmla="*/ 2020976 w 5302436"/>
                <a:gd name="connsiteY22" fmla="*/ 1405839 h 3159839"/>
                <a:gd name="connsiteX23" fmla="*/ 2020976 w 5302436"/>
                <a:gd name="connsiteY23" fmla="*/ 1789150 h 3159839"/>
                <a:gd name="connsiteX24" fmla="*/ 2929682 w 5302436"/>
                <a:gd name="connsiteY24" fmla="*/ 1789150 h 3159839"/>
                <a:gd name="connsiteX25" fmla="*/ 2929682 w 5302436"/>
                <a:gd name="connsiteY25" fmla="*/ 1547967 h 3159839"/>
                <a:gd name="connsiteX26" fmla="*/ 3385525 w 5302436"/>
                <a:gd name="connsiteY26" fmla="*/ 1547967 h 3159839"/>
                <a:gd name="connsiteX27" fmla="*/ 3385525 w 5302436"/>
                <a:gd name="connsiteY27" fmla="*/ 1294096 h 3159839"/>
                <a:gd name="connsiteX28" fmla="*/ 3111301 w 5302436"/>
                <a:gd name="connsiteY28" fmla="*/ 841116 h 3159839"/>
                <a:gd name="connsiteX29" fmla="*/ 3111301 w 5302436"/>
                <a:gd name="connsiteY29" fmla="*/ 1080023 h 3159839"/>
                <a:gd name="connsiteX30" fmla="*/ 3776870 w 5302436"/>
                <a:gd name="connsiteY30" fmla="*/ 1080023 h 3159839"/>
                <a:gd name="connsiteX31" fmla="*/ 3776870 w 5302436"/>
                <a:gd name="connsiteY31" fmla="*/ 841116 h 3159839"/>
                <a:gd name="connsiteX32" fmla="*/ 1863818 w 5302436"/>
                <a:gd name="connsiteY32" fmla="*/ 634631 h 3159839"/>
                <a:gd name="connsiteX33" fmla="*/ 1863818 w 5302436"/>
                <a:gd name="connsiteY33" fmla="*/ 1005699 h 3159839"/>
                <a:gd name="connsiteX34" fmla="*/ 3013545 w 5302436"/>
                <a:gd name="connsiteY34" fmla="*/ 1005699 h 3159839"/>
                <a:gd name="connsiteX35" fmla="*/ 3013545 w 5302436"/>
                <a:gd name="connsiteY35" fmla="*/ 634631 h 3159839"/>
                <a:gd name="connsiteX36" fmla="*/ 3973015 w 5302436"/>
                <a:gd name="connsiteY36" fmla="*/ 475210 h 3159839"/>
                <a:gd name="connsiteX37" fmla="*/ 3973015 w 5302436"/>
                <a:gd name="connsiteY37" fmla="*/ 584776 h 3159839"/>
                <a:gd name="connsiteX38" fmla="*/ 4508390 w 5302436"/>
                <a:gd name="connsiteY38" fmla="*/ 584776 h 3159839"/>
                <a:gd name="connsiteX39" fmla="*/ 4508390 w 5302436"/>
                <a:gd name="connsiteY39" fmla="*/ 475210 h 3159839"/>
                <a:gd name="connsiteX40" fmla="*/ 1841993 w 5302436"/>
                <a:gd name="connsiteY40" fmla="*/ 451400 h 3159839"/>
                <a:gd name="connsiteX41" fmla="*/ 1841993 w 5302436"/>
                <a:gd name="connsiteY41" fmla="*/ 584776 h 3159839"/>
                <a:gd name="connsiteX42" fmla="*/ 2231738 w 5302436"/>
                <a:gd name="connsiteY42" fmla="*/ 584776 h 3159839"/>
                <a:gd name="connsiteX43" fmla="*/ 2231738 w 5302436"/>
                <a:gd name="connsiteY43" fmla="*/ 451400 h 3159839"/>
                <a:gd name="connsiteX44" fmla="*/ 1532268 w 5302436"/>
                <a:gd name="connsiteY44" fmla="*/ 147714 h 3159839"/>
                <a:gd name="connsiteX45" fmla="*/ 1532268 w 5302436"/>
                <a:gd name="connsiteY45" fmla="*/ 317749 h 3159839"/>
                <a:gd name="connsiteX46" fmla="*/ 1672544 w 5302436"/>
                <a:gd name="connsiteY46" fmla="*/ 317749 h 3159839"/>
                <a:gd name="connsiteX47" fmla="*/ 1672544 w 5302436"/>
                <a:gd name="connsiteY47" fmla="*/ 425005 h 3159839"/>
                <a:gd name="connsiteX48" fmla="*/ 2067215 w 5302436"/>
                <a:gd name="connsiteY48" fmla="*/ 425005 h 3159839"/>
                <a:gd name="connsiteX49" fmla="*/ 2067215 w 5302436"/>
                <a:gd name="connsiteY49" fmla="*/ 285921 h 3159839"/>
                <a:gd name="connsiteX50" fmla="*/ 1939061 w 5302436"/>
                <a:gd name="connsiteY50" fmla="*/ 285921 h 3159839"/>
                <a:gd name="connsiteX51" fmla="*/ 1939061 w 5302436"/>
                <a:gd name="connsiteY51" fmla="*/ 147714 h 3159839"/>
                <a:gd name="connsiteX52" fmla="*/ 0 w 5302436"/>
                <a:gd name="connsiteY52" fmla="*/ 0 h 3159839"/>
                <a:gd name="connsiteX53" fmla="*/ 5302436 w 5302436"/>
                <a:gd name="connsiteY53" fmla="*/ 0 h 3159839"/>
                <a:gd name="connsiteX54" fmla="*/ 5302436 w 5302436"/>
                <a:gd name="connsiteY54" fmla="*/ 3159839 h 3159839"/>
                <a:gd name="connsiteX55" fmla="*/ 0 w 5302436"/>
                <a:gd name="connsiteY55" fmla="*/ 3159839 h 31598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02436" h="3159839">
                  <a:moveTo>
                    <a:pt x="1334549" y="2754178"/>
                  </a:moveTo>
                  <a:lnTo>
                    <a:pt x="1334549" y="2880185"/>
                  </a:lnTo>
                  <a:lnTo>
                    <a:pt x="1723541" y="2880185"/>
                  </a:lnTo>
                  <a:lnTo>
                    <a:pt x="1723541" y="2754178"/>
                  </a:lnTo>
                  <a:close/>
                  <a:moveTo>
                    <a:pt x="3182128" y="2565536"/>
                  </a:moveTo>
                  <a:lnTo>
                    <a:pt x="3182128" y="2754178"/>
                  </a:lnTo>
                  <a:lnTo>
                    <a:pt x="3962521" y="2754178"/>
                  </a:lnTo>
                  <a:lnTo>
                    <a:pt x="3962521" y="2565536"/>
                  </a:lnTo>
                  <a:close/>
                  <a:moveTo>
                    <a:pt x="433621" y="2128474"/>
                  </a:moveTo>
                  <a:lnTo>
                    <a:pt x="433621" y="2382345"/>
                  </a:lnTo>
                  <a:lnTo>
                    <a:pt x="1520145" y="2382345"/>
                  </a:lnTo>
                  <a:lnTo>
                    <a:pt x="1520145" y="2128474"/>
                  </a:lnTo>
                  <a:close/>
                  <a:moveTo>
                    <a:pt x="2941823" y="2057439"/>
                  </a:moveTo>
                  <a:lnTo>
                    <a:pt x="2941823" y="2281710"/>
                  </a:lnTo>
                  <a:lnTo>
                    <a:pt x="3600492" y="2281710"/>
                  </a:lnTo>
                  <a:lnTo>
                    <a:pt x="3600492" y="2057439"/>
                  </a:lnTo>
                  <a:close/>
                  <a:moveTo>
                    <a:pt x="601342" y="1726249"/>
                  </a:moveTo>
                  <a:lnTo>
                    <a:pt x="601342" y="1887031"/>
                  </a:lnTo>
                  <a:lnTo>
                    <a:pt x="1120176" y="1887031"/>
                  </a:lnTo>
                  <a:lnTo>
                    <a:pt x="1120176" y="1726249"/>
                  </a:lnTo>
                  <a:close/>
                  <a:moveTo>
                    <a:pt x="2732356" y="1294096"/>
                  </a:moveTo>
                  <a:lnTo>
                    <a:pt x="2732356" y="1405839"/>
                  </a:lnTo>
                  <a:lnTo>
                    <a:pt x="2020976" y="1405839"/>
                  </a:lnTo>
                  <a:lnTo>
                    <a:pt x="2020976" y="1789150"/>
                  </a:lnTo>
                  <a:lnTo>
                    <a:pt x="2929682" y="1789150"/>
                  </a:lnTo>
                  <a:lnTo>
                    <a:pt x="2929682" y="1547967"/>
                  </a:lnTo>
                  <a:lnTo>
                    <a:pt x="3385525" y="1547967"/>
                  </a:lnTo>
                  <a:lnTo>
                    <a:pt x="3385525" y="1294096"/>
                  </a:lnTo>
                  <a:close/>
                  <a:moveTo>
                    <a:pt x="3111301" y="841116"/>
                  </a:moveTo>
                  <a:lnTo>
                    <a:pt x="3111301" y="1080023"/>
                  </a:lnTo>
                  <a:lnTo>
                    <a:pt x="3776870" y="1080023"/>
                  </a:lnTo>
                  <a:lnTo>
                    <a:pt x="3776870" y="841116"/>
                  </a:lnTo>
                  <a:close/>
                  <a:moveTo>
                    <a:pt x="1863818" y="634631"/>
                  </a:moveTo>
                  <a:lnTo>
                    <a:pt x="1863818" y="1005699"/>
                  </a:lnTo>
                  <a:lnTo>
                    <a:pt x="3013545" y="1005699"/>
                  </a:lnTo>
                  <a:lnTo>
                    <a:pt x="3013545" y="634631"/>
                  </a:lnTo>
                  <a:close/>
                  <a:moveTo>
                    <a:pt x="3973015" y="475210"/>
                  </a:moveTo>
                  <a:lnTo>
                    <a:pt x="3973015" y="584776"/>
                  </a:lnTo>
                  <a:lnTo>
                    <a:pt x="4508390" y="584776"/>
                  </a:lnTo>
                  <a:lnTo>
                    <a:pt x="4508390" y="475210"/>
                  </a:lnTo>
                  <a:close/>
                  <a:moveTo>
                    <a:pt x="1841993" y="451400"/>
                  </a:moveTo>
                  <a:lnTo>
                    <a:pt x="1841993" y="584776"/>
                  </a:lnTo>
                  <a:lnTo>
                    <a:pt x="2231738" y="584776"/>
                  </a:lnTo>
                  <a:lnTo>
                    <a:pt x="2231738" y="451400"/>
                  </a:lnTo>
                  <a:close/>
                  <a:moveTo>
                    <a:pt x="1532268" y="147714"/>
                  </a:moveTo>
                  <a:lnTo>
                    <a:pt x="1532268" y="317749"/>
                  </a:lnTo>
                  <a:lnTo>
                    <a:pt x="1672544" y="317749"/>
                  </a:lnTo>
                  <a:lnTo>
                    <a:pt x="1672544" y="425005"/>
                  </a:lnTo>
                  <a:lnTo>
                    <a:pt x="2067215" y="425005"/>
                  </a:lnTo>
                  <a:lnTo>
                    <a:pt x="2067215" y="285921"/>
                  </a:lnTo>
                  <a:lnTo>
                    <a:pt x="1939061" y="285921"/>
                  </a:lnTo>
                  <a:lnTo>
                    <a:pt x="1939061" y="147714"/>
                  </a:lnTo>
                  <a:close/>
                  <a:moveTo>
                    <a:pt x="0" y="0"/>
                  </a:moveTo>
                  <a:lnTo>
                    <a:pt x="5302436" y="0"/>
                  </a:lnTo>
                  <a:lnTo>
                    <a:pt x="5302436" y="3159839"/>
                  </a:lnTo>
                  <a:lnTo>
                    <a:pt x="0" y="3159839"/>
                  </a:ln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lvl="0" algn="ctr">
                <a:defRPr/>
              </a:pPr>
              <a:r>
                <a:rPr lang="ko-KR" altLang="en-US"/>
                <a:t>ㅏ</a:t>
              </a:r>
              <a:endParaRPr lang="ko-KR" altLang="en-US"/>
            </a:p>
          </p:txBody>
        </p:sp>
      </p:grpSp>
      <p:sp>
        <p:nvSpPr>
          <p:cNvPr id="91" name="직사각형 90"/>
          <p:cNvSpPr/>
          <p:nvPr/>
        </p:nvSpPr>
        <p:spPr>
          <a:xfrm>
            <a:off x="8205151" y="2008831"/>
            <a:ext cx="428793" cy="195440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0779618" y="2349104"/>
            <a:ext cx="575391" cy="183643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8544406" y="2558615"/>
            <a:ext cx="1234912" cy="458152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9876837" y="2818110"/>
            <a:ext cx="707089" cy="291803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7010070" y="4295193"/>
            <a:ext cx="1195081" cy="321958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696686" y="3429000"/>
            <a:ext cx="1007031" cy="544708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9474881" y="3348727"/>
            <a:ext cx="707089" cy="345589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9690920" y="4203839"/>
            <a:ext cx="707089" cy="291803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9903676" y="4782407"/>
            <a:ext cx="875942" cy="291803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7215211" y="3825225"/>
            <a:ext cx="546894" cy="204354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7990754" y="4995956"/>
            <a:ext cx="428793" cy="195440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8365793" y="2184002"/>
            <a:ext cx="428793" cy="195440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8526436" y="2359173"/>
            <a:ext cx="428793" cy="195440"/>
          </a:xfrm>
          <a:prstGeom prst="rect">
            <a:avLst/>
          </a:prstGeom>
          <a:noFill/>
          <a:ln w="317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358185" y="6434878"/>
            <a:ext cx="64400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effectLst/>
              </a:rPr>
              <a:t>Hernandez, R., &amp; Knight, I. S. (n.d.). Predicting Myers-Briggs Type Indicator with Text Classification. </a:t>
            </a:r>
            <a:endParaRPr lang="en-US" altLang="ko-KR" sz="1100">
              <a:effectLst/>
            </a:endParaRPr>
          </a:p>
          <a:p>
            <a:pPr lvl="0">
              <a:defRPr/>
            </a:pPr>
            <a:endParaRPr lang="ko-KR" altLang="en-US" sz="1100"/>
          </a:p>
        </p:txBody>
      </p:sp>
      <p:sp>
        <p:nvSpPr>
          <p:cNvPr id="62" name="직사각형 61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5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실외, 서있는, 인도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1070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3049" y="128667"/>
            <a:ext cx="12188951" cy="6934929"/>
          </a:xfrm>
          <a:prstGeom prst="rect">
            <a:avLst/>
          </a:prstGeom>
          <a:solidFill>
            <a:srgbClr val="564d4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 rot="0"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11" name="직사각형 10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63" name="그림 62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t="31320" r="-130" b="4100"/>
          <a:stretch>
            <a:fillRect/>
          </a:stretch>
        </p:blipFill>
        <p:spPr>
          <a:xfrm>
            <a:off x="529557" y="1366046"/>
            <a:ext cx="5566443" cy="1417965"/>
          </a:xfrm>
          <a:prstGeom prst="rect">
            <a:avLst/>
          </a:prstGeom>
        </p:spPr>
      </p:pic>
      <p:sp>
        <p:nvSpPr>
          <p:cNvPr id="64" name="자유형: 도형 63"/>
          <p:cNvSpPr/>
          <p:nvPr/>
        </p:nvSpPr>
        <p:spPr>
          <a:xfrm>
            <a:off x="529557" y="1366046"/>
            <a:ext cx="5566443" cy="1476231"/>
          </a:xfrm>
          <a:custGeom>
            <a:avLst/>
            <a:gdLst>
              <a:gd name="connsiteX0" fmla="*/ 22850 w 5566443"/>
              <a:gd name="connsiteY0" fmla="*/ 1292246 h 1476231"/>
              <a:gd name="connsiteX1" fmla="*/ 22850 w 5566443"/>
              <a:gd name="connsiteY1" fmla="*/ 1441887 h 1476231"/>
              <a:gd name="connsiteX2" fmla="*/ 3173207 w 5566443"/>
              <a:gd name="connsiteY2" fmla="*/ 1441887 h 1476231"/>
              <a:gd name="connsiteX3" fmla="*/ 3173207 w 5566443"/>
              <a:gd name="connsiteY3" fmla="*/ 1292246 h 1476231"/>
              <a:gd name="connsiteX4" fmla="*/ 2542816 w 5566443"/>
              <a:gd name="connsiteY4" fmla="*/ 698921 h 1476231"/>
              <a:gd name="connsiteX5" fmla="*/ 2542816 w 5566443"/>
              <a:gd name="connsiteY5" fmla="*/ 803594 h 1476231"/>
              <a:gd name="connsiteX6" fmla="*/ 5286912 w 5566443"/>
              <a:gd name="connsiteY6" fmla="*/ 803594 h 1476231"/>
              <a:gd name="connsiteX7" fmla="*/ 5286912 w 5566443"/>
              <a:gd name="connsiteY7" fmla="*/ 698921 h 1476231"/>
              <a:gd name="connsiteX8" fmla="*/ 0 w 5566443"/>
              <a:gd name="connsiteY8" fmla="*/ 0 h 1476231"/>
              <a:gd name="connsiteX9" fmla="*/ 5566443 w 5566443"/>
              <a:gd name="connsiteY9" fmla="*/ 0 h 1476231"/>
              <a:gd name="connsiteX10" fmla="*/ 5566443 w 5566443"/>
              <a:gd name="connsiteY10" fmla="*/ 1092805 h 1476231"/>
              <a:gd name="connsiteX11" fmla="*/ 4416154 w 5566443"/>
              <a:gd name="connsiteY11" fmla="*/ 1092805 h 1476231"/>
              <a:gd name="connsiteX12" fmla="*/ 4416154 w 5566443"/>
              <a:gd name="connsiteY12" fmla="*/ 1267882 h 1476231"/>
              <a:gd name="connsiteX13" fmla="*/ 5566443 w 5566443"/>
              <a:gd name="connsiteY13" fmla="*/ 1267882 h 1476231"/>
              <a:gd name="connsiteX14" fmla="*/ 5566443 w 5566443"/>
              <a:gd name="connsiteY14" fmla="*/ 1476231 h 1476231"/>
              <a:gd name="connsiteX15" fmla="*/ 0 w 5566443"/>
              <a:gd name="connsiteY15" fmla="*/ 1476231 h 147623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66443" h="1476231">
                <a:moveTo>
                  <a:pt x="22850" y="1292246"/>
                </a:moveTo>
                <a:lnTo>
                  <a:pt x="22850" y="1441887"/>
                </a:lnTo>
                <a:lnTo>
                  <a:pt x="3173207" y="1441887"/>
                </a:lnTo>
                <a:lnTo>
                  <a:pt x="3173207" y="1292246"/>
                </a:lnTo>
                <a:close/>
                <a:moveTo>
                  <a:pt x="2542816" y="698921"/>
                </a:moveTo>
                <a:lnTo>
                  <a:pt x="2542816" y="803594"/>
                </a:lnTo>
                <a:lnTo>
                  <a:pt x="5286912" y="803594"/>
                </a:lnTo>
                <a:lnTo>
                  <a:pt x="5286912" y="698921"/>
                </a:lnTo>
                <a:close/>
                <a:moveTo>
                  <a:pt x="0" y="0"/>
                </a:moveTo>
                <a:lnTo>
                  <a:pt x="5566443" y="0"/>
                </a:lnTo>
                <a:lnTo>
                  <a:pt x="5566443" y="1092805"/>
                </a:lnTo>
                <a:lnTo>
                  <a:pt x="4416154" y="1092805"/>
                </a:lnTo>
                <a:lnTo>
                  <a:pt x="4416154" y="1267882"/>
                </a:lnTo>
                <a:lnTo>
                  <a:pt x="5566443" y="1267882"/>
                </a:lnTo>
                <a:lnTo>
                  <a:pt x="5566443" y="1476231"/>
                </a:lnTo>
                <a:lnTo>
                  <a:pt x="0" y="1476231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020257" y="2023697"/>
            <a:ext cx="2808050" cy="190573"/>
          </a:xfrm>
          <a:prstGeom prst="rect">
            <a:avLst/>
          </a:prstGeom>
          <a:noFill/>
          <a:ln w="444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945711" y="2437165"/>
            <a:ext cx="1150289" cy="199536"/>
          </a:xfrm>
          <a:prstGeom prst="rect">
            <a:avLst/>
          </a:prstGeom>
          <a:noFill/>
          <a:ln w="444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52407" y="2633928"/>
            <a:ext cx="3150357" cy="190573"/>
          </a:xfrm>
          <a:prstGeom prst="rect">
            <a:avLst/>
          </a:prstGeom>
          <a:noFill/>
          <a:ln w="4445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설명선: 선 1"/>
          <p:cNvSpPr/>
          <p:nvPr/>
        </p:nvSpPr>
        <p:spPr>
          <a:xfrm>
            <a:off x="7606319" y="1653200"/>
            <a:ext cx="4121854" cy="1189077"/>
          </a:xfrm>
          <a:prstGeom prst="borderCallout1">
            <a:avLst>
              <a:gd name="adj1" fmla="val 52259"/>
              <a:gd name="adj2" fmla="val -971"/>
              <a:gd name="adj3" fmla="val 37491"/>
              <a:gd name="adj4" fmla="val -42340"/>
            </a:avLst>
          </a:prstGeom>
          <a:noFill/>
          <a:ln w="6350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8" name="설명선: 선 67"/>
          <p:cNvSpPr/>
          <p:nvPr/>
        </p:nvSpPr>
        <p:spPr>
          <a:xfrm>
            <a:off x="7606318" y="3320073"/>
            <a:ext cx="4121855" cy="1614262"/>
          </a:xfrm>
          <a:prstGeom prst="borderCallout1">
            <a:avLst>
              <a:gd name="adj1" fmla="val 52259"/>
              <a:gd name="adj2" fmla="val -971"/>
              <a:gd name="adj3" fmla="val -35927"/>
              <a:gd name="adj4" fmla="val -95165"/>
            </a:avLst>
          </a:prstGeom>
          <a:noFill/>
          <a:ln w="63500">
            <a:solidFill>
              <a:srgbClr val="d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 rot="0">
            <a:off x="652550" y="4096900"/>
            <a:ext cx="5719255" cy="1907890"/>
            <a:chOff x="1127552" y="540327"/>
            <a:chExt cx="5719255" cy="1907890"/>
          </a:xfrm>
        </p:grpSpPr>
        <p:sp>
          <p:nvSpPr>
            <p:cNvPr id="70" name="TextBox 69"/>
            <p:cNvSpPr txBox="1"/>
            <p:nvPr/>
          </p:nvSpPr>
          <p:spPr>
            <a:xfrm>
              <a:off x="1565696" y="723207"/>
              <a:ext cx="827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ffff"/>
                  </a:solidFill>
                  <a:latin typeface="마루 부리 조금굵은"/>
                  <a:ea typeface="마루 부리 조금굵은"/>
                </a:rPr>
                <a:t>Input</a:t>
              </a:r>
              <a:endParaRPr lang="en-US" altLang="ko-KR">
                <a:solidFill>
                  <a:srgbClr val="ffffff"/>
                </a:solidFill>
                <a:latin typeface="마루 부리 조금굵은"/>
                <a:ea typeface="마루 부리 조금굵은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315831" y="723207"/>
              <a:ext cx="1081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solidFill>
                    <a:srgbClr val="ffffff"/>
                  </a:solidFill>
                  <a:latin typeface="마루 부리 조금굵은"/>
                  <a:ea typeface="마루 부리 조금굵은"/>
                </a:rPr>
                <a:t>Output</a:t>
              </a:r>
              <a:endParaRPr lang="en-US" altLang="ko-KR" b="1">
                <a:solidFill>
                  <a:srgbClr val="ffffff"/>
                </a:solidFill>
                <a:latin typeface="마루 부리 조금굵은"/>
                <a:ea typeface="마루 부리 조금굵은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116508" y="1187458"/>
              <a:ext cx="168727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ffff"/>
                  </a:solidFill>
                  <a:latin typeface="마루 부리 조금굵은"/>
                  <a:ea typeface="마루 부리 조금굵은"/>
                </a:rPr>
                <a:t>Binary Classification</a:t>
              </a:r>
              <a:endParaRPr lang="en-US" altLang="ko-KR">
                <a:solidFill>
                  <a:srgbClr val="ffffff"/>
                </a:solidFill>
                <a:latin typeface="마루 부리 조금굵은"/>
                <a:ea typeface="마루 부리 조금굵은"/>
              </a:endParaRPr>
            </a:p>
            <a:p>
              <a:pPr lvl="0">
                <a:defRPr/>
              </a:pPr>
              <a:endParaRPr lang="en-US" altLang="ko-KR">
                <a:solidFill>
                  <a:srgbClr val="ffffff"/>
                </a:solidFill>
                <a:latin typeface="마루 부리 조금굵은"/>
                <a:ea typeface="마루 부리 조금굵은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92127" y="1509424"/>
              <a:ext cx="163397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rgbClr val="ffffff"/>
                  </a:solidFill>
                  <a:latin typeface="마루 부리 조금굵은"/>
                  <a:ea typeface="마루 부리 조금굵은"/>
                </a:rPr>
                <a:t>소셜 네트워크 포스트</a:t>
              </a:r>
              <a:endParaRPr lang="en-US" altLang="ko-KR">
                <a:solidFill>
                  <a:srgbClr val="ffffff"/>
                </a:solidFill>
                <a:latin typeface="마루 부리 조금굵은"/>
                <a:ea typeface="마루 부리 조금굵은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12836" y="1471414"/>
              <a:ext cx="16339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rgbClr val="ffffff"/>
                  </a:solidFill>
                  <a:latin typeface="마루 부리 조금굵은"/>
                  <a:ea typeface="마루 부리 조금굵은"/>
                </a:rPr>
                <a:t>예측 </a:t>
              </a:r>
              <a:r>
                <a:rPr lang="en-US" altLang="ko-KR">
                  <a:solidFill>
                    <a:srgbClr val="ffffff"/>
                  </a:solidFill>
                  <a:latin typeface="마루 부리 조금굵은"/>
                  <a:ea typeface="마루 부리 조금굵은"/>
                </a:rPr>
                <a:t>MBTI</a:t>
              </a:r>
              <a:endParaRPr lang="en-US" altLang="ko-KR">
                <a:solidFill>
                  <a:srgbClr val="ffffff"/>
                </a:solidFill>
                <a:latin typeface="마루 부리 조금굵은"/>
                <a:ea typeface="마루 부리 조금굵은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27552" y="540327"/>
              <a:ext cx="5464631" cy="1823683"/>
            </a:xfrm>
            <a:prstGeom prst="rect">
              <a:avLst/>
            </a:prstGeom>
            <a:noFill/>
            <a:ln w="25400">
              <a:solidFill>
                <a:srgbClr val="d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rgbClr val="ffffff"/>
                </a:solidFill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900245" y="540327"/>
              <a:ext cx="0" cy="1877586"/>
            </a:xfrm>
            <a:prstGeom prst="line">
              <a:avLst/>
            </a:prstGeom>
            <a:ln w="19050">
              <a:solidFill>
                <a:srgbClr val="db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913250" y="570631"/>
              <a:ext cx="0" cy="1877586"/>
            </a:xfrm>
            <a:prstGeom prst="line">
              <a:avLst/>
            </a:prstGeom>
            <a:ln w="19050">
              <a:solidFill>
                <a:srgbClr val="db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7735615" y="1924114"/>
            <a:ext cx="3926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ffff"/>
                </a:solidFill>
              </a:rPr>
              <a:t>(</a:t>
            </a:r>
            <a:r>
              <a:rPr lang="ko-KR" altLang="en-US">
                <a:solidFill>
                  <a:srgbClr val="ffffff"/>
                </a:solidFill>
              </a:rPr>
              <a:t>이 모델은</a:t>
            </a:r>
            <a:r>
              <a:rPr lang="en-US" altLang="ko-KR">
                <a:solidFill>
                  <a:srgbClr val="ffffff"/>
                </a:solidFill>
              </a:rPr>
              <a:t>…) MBTI</a:t>
            </a:r>
            <a:r>
              <a:rPr lang="ko-KR" altLang="en-US">
                <a:solidFill>
                  <a:srgbClr val="ffffff"/>
                </a:solidFill>
              </a:rPr>
              <a:t>가 언어적 기반을 두고 있다는 것을 증명 한다</a:t>
            </a:r>
            <a:r>
              <a:rPr lang="en-US" altLang="ko-KR">
                <a:solidFill>
                  <a:srgbClr val="ffffff"/>
                </a:solidFill>
              </a:rPr>
              <a:t>.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655910" y="3834470"/>
            <a:ext cx="3926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ffff"/>
                </a:solidFill>
              </a:rPr>
              <a:t>MBTI </a:t>
            </a:r>
            <a:r>
              <a:rPr lang="ko-KR" altLang="en-US">
                <a:solidFill>
                  <a:srgbClr val="ffffff"/>
                </a:solidFill>
              </a:rPr>
              <a:t>와 자연어 간의 상관관계가 </a:t>
            </a:r>
            <a:endParaRPr lang="ko-KR" altLang="en-US"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rgbClr val="ffffff"/>
                </a:solidFill>
              </a:rPr>
              <a:t>더욱 뚜렷하다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58185" y="6434878"/>
            <a:ext cx="64400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effectLst/>
              </a:rPr>
              <a:t>Hernandez, R., &amp; Knight, I. S. (n.d.). Predicting Myers-Briggs Type Indicator with Text Classification. </a:t>
            </a:r>
            <a:endParaRPr lang="en-US" altLang="ko-KR" sz="1100">
              <a:effectLst/>
            </a:endParaRPr>
          </a:p>
          <a:p>
            <a:pPr lvl="0">
              <a:defRPr/>
            </a:pPr>
            <a:endParaRPr lang="ko-KR" altLang="en-US" sz="1100"/>
          </a:p>
        </p:txBody>
      </p:sp>
      <p:sp>
        <p:nvSpPr>
          <p:cNvPr id="34" name="직사각형 33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4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외, 어두운, 옅은, 밤이(가) 표시된 사진  자동 생성된 설명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188952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49" y="-18778"/>
            <a:ext cx="12188951" cy="6856718"/>
          </a:xfrm>
          <a:prstGeom prst="rect">
            <a:avLst/>
          </a:prstGeom>
          <a:solidFill>
            <a:srgbClr val="564d4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 rot="0">
            <a:off x="0" y="6777396"/>
            <a:ext cx="12192000" cy="89857"/>
            <a:chOff x="890546" y="4803374"/>
            <a:chExt cx="9793358" cy="865120"/>
          </a:xfrm>
        </p:grpSpPr>
        <p:sp>
          <p:nvSpPr>
            <p:cNvPr id="9" name="직사각형 8"/>
            <p:cNvSpPr/>
            <p:nvPr/>
          </p:nvSpPr>
          <p:spPr>
            <a:xfrm>
              <a:off x="890546" y="4810539"/>
              <a:ext cx="1971924" cy="850790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96208" y="4810539"/>
              <a:ext cx="1971924" cy="85079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11980" y="4803374"/>
              <a:ext cx="1971924" cy="850790"/>
            </a:xfrm>
            <a:prstGeom prst="rect">
              <a:avLst/>
            </a:prstGeom>
            <a:solidFill>
              <a:srgbClr val="83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40056" y="4810539"/>
              <a:ext cx="1971924" cy="850790"/>
            </a:xfrm>
            <a:prstGeom prst="rect">
              <a:avLst/>
            </a:prstGeom>
            <a:solidFill>
              <a:srgbClr val="56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68132" y="4817704"/>
              <a:ext cx="1971924" cy="8507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565266" y="490451"/>
            <a:ext cx="9930660" cy="523220"/>
            <a:chOff x="565266" y="490451"/>
            <a:chExt cx="9930660" cy="523220"/>
          </a:xfrm>
        </p:grpSpPr>
        <p:sp>
          <p:nvSpPr>
            <p:cNvPr id="16" name="직사각형 15"/>
            <p:cNvSpPr/>
            <p:nvPr/>
          </p:nvSpPr>
          <p:spPr>
            <a:xfrm>
              <a:off x="565266" y="490451"/>
              <a:ext cx="174568" cy="490451"/>
            </a:xfrm>
            <a:prstGeom prst="rect">
              <a:avLst/>
            </a:prstGeom>
            <a:solidFill>
              <a:srgbClr val="d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2791" y="490451"/>
              <a:ext cx="94931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rgbClr val="ffffff"/>
                  </a:solidFill>
                </a:rPr>
                <a:t>네이버 영화 리뷰 크롤링 데이터 설명</a:t>
              </a:r>
              <a:endParaRPr lang="ko-KR" alt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929676" y="6132521"/>
            <a:ext cx="2260800" cy="622800"/>
          </a:xfrm>
          <a:prstGeom prst="rect">
            <a:avLst/>
          </a:prstGeom>
          <a:blipFill dpi="0" rotWithShape="1">
            <a:blip r:embed="rId3">
              <a:alphaModFix amt="57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l="14680" t="540" r="23230" b="16010"/>
          <a:stretch>
            <a:fillRect/>
          </a:stretch>
        </p:blipFill>
        <p:spPr>
          <a:xfrm>
            <a:off x="497189" y="1428097"/>
            <a:ext cx="3703432" cy="4463626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 rot="0">
            <a:off x="5412894" y="2439811"/>
            <a:ext cx="5836226" cy="1978376"/>
            <a:chOff x="823972" y="1357649"/>
            <a:chExt cx="5976495" cy="194951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t="61620" r="44600"/>
            <a:stretch>
              <a:fillRect/>
            </a:stretch>
          </p:blipFill>
          <p:spPr>
            <a:xfrm>
              <a:off x="823972" y="1467681"/>
              <a:ext cx="5976495" cy="1839480"/>
            </a:xfrm>
            <a:prstGeom prst="rect">
              <a:avLst/>
            </a:prstGeom>
          </p:spPr>
        </p:pic>
        <p:sp>
          <p:nvSpPr>
            <p:cNvPr id="25" name="순서도: 처리 24"/>
            <p:cNvSpPr/>
            <p:nvPr/>
          </p:nvSpPr>
          <p:spPr>
            <a:xfrm>
              <a:off x="5744826" y="1504758"/>
              <a:ext cx="981363" cy="259772"/>
            </a:xfrm>
            <a:prstGeom prst="flowChartProcess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lvl="0">
                <a:defRPr/>
              </a:pPr>
              <a:endParaRPr/>
            </a:p>
          </p:txBody>
        </p:sp>
        <p:grpSp>
          <p:nvGrpSpPr>
            <p:cNvPr id="22" name="그룹 21"/>
            <p:cNvGrpSpPr/>
            <p:nvPr/>
          </p:nvGrpSpPr>
          <p:grpSpPr>
            <a:xfrm rot="0">
              <a:off x="4199475" y="1357649"/>
              <a:ext cx="2570588" cy="492798"/>
              <a:chOff x="6115638" y="1368617"/>
              <a:chExt cx="2570588" cy="492798"/>
            </a:xfrm>
          </p:grpSpPr>
          <p:pic>
            <p:nvPicPr>
              <p:cNvPr id="23" name="그림 1"/>
              <p:cNvPicPr>
                <a:picLocks noChangeAspect="1"/>
              </p:cNvPicPr>
              <p:nvPr/>
            </p:nvPicPr>
            <p:blipFill rotWithShape="1">
              <a:blip r:embed="rId6"/>
              <a:srcRect l="49050" t="61620" r="27120" b="31520"/>
              <a:stretch>
                <a:fillRect/>
              </a:stretch>
            </p:blipFill>
            <p:spPr>
              <a:xfrm>
                <a:off x="6115638" y="1503391"/>
                <a:ext cx="2570588" cy="293239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701657" y="1368617"/>
                <a:ext cx="1664470" cy="492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sz="1700" b="1">
                    <a:solidFill>
                      <a:srgbClr val="7f7f7f"/>
                    </a:solidFill>
                  </a:rPr>
                  <a:t>:</a:t>
                </a:r>
                <a:r>
                  <a:rPr lang="ko-KR" altLang="en-US" sz="1700" b="1">
                    <a:solidFill>
                      <a:srgbClr val="7f7f7f"/>
                    </a:solidFill>
                  </a:rPr>
                  <a:t> 리뷰 내용</a:t>
                </a:r>
                <a:r>
                  <a:rPr lang="ko-KR" altLang="en-US">
                    <a:solidFill>
                      <a:srgbClr val="000000"/>
                    </a:solidFill>
                  </a:rPr>
                  <a:t> </a:t>
                </a:r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5465808" y="4631652"/>
            <a:ext cx="7485305" cy="1005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040" lvl="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리뷰 내용에서 사용 단어 수집</a:t>
            </a:r>
            <a:endParaRPr lang="ko-KR" altLang="en-US" sz="2000" b="1">
              <a:solidFill>
                <a:srgbClr val="ffffff"/>
              </a:solidFill>
              <a:latin typeface="마루 부리 조금굵은"/>
              <a:ea typeface="마루 부리 조금굵은"/>
            </a:endParaRPr>
          </a:p>
          <a:p>
            <a:pPr marL="257040" lvl="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2000" b="1">
                <a:solidFill>
                  <a:srgbClr val="ffffff"/>
                </a:solidFill>
                <a:latin typeface="마루 부리 조금굵은"/>
                <a:ea typeface="마루 부리 조금굵은"/>
              </a:rPr>
              <a:t>내용이 없는 리뷰가 존재</a:t>
            </a:r>
            <a:endParaRPr lang="en-US" altLang="ko-KR" sz="2000" b="1">
              <a:solidFill>
                <a:srgbClr val="ffffff"/>
              </a:solidFill>
              <a:latin typeface="마루 부리 조금굵은"/>
              <a:ea typeface="마루 부리 조금굵은"/>
            </a:endParaRPr>
          </a:p>
        </p:txBody>
      </p:sp>
      <p:cxnSp>
        <p:nvCxnSpPr>
          <p:cNvPr id="30" name="꺾인 연결선 29"/>
          <p:cNvCxnSpPr/>
          <p:nvPr/>
        </p:nvCxnSpPr>
        <p:spPr>
          <a:xfrm>
            <a:off x="4226465" y="1954651"/>
            <a:ext cx="1542413" cy="1099121"/>
          </a:xfrm>
          <a:prstGeom prst="bentConnector3">
            <a:avLst>
              <a:gd name="adj1" fmla="val 5819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/>
          <p:nvPr/>
        </p:nvCxnSpPr>
        <p:spPr>
          <a:xfrm>
            <a:off x="4206199" y="2593029"/>
            <a:ext cx="1550345" cy="729574"/>
          </a:xfrm>
          <a:prstGeom prst="bentConnector3">
            <a:avLst>
              <a:gd name="adj1" fmla="val 3515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8" idx="3"/>
          </p:cNvCxnSpPr>
          <p:nvPr/>
        </p:nvCxnSpPr>
        <p:spPr>
          <a:xfrm>
            <a:off x="4200621" y="3659910"/>
            <a:ext cx="1515535" cy="4470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 flipV="1">
            <a:off x="4185934" y="3971114"/>
            <a:ext cx="1530078" cy="739706"/>
          </a:xfrm>
          <a:prstGeom prst="bentConnector3">
            <a:avLst>
              <a:gd name="adj1" fmla="val 3310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flipV="1">
            <a:off x="4206199" y="4275104"/>
            <a:ext cx="1519947" cy="1286888"/>
          </a:xfrm>
          <a:prstGeom prst="bentConnector3">
            <a:avLst>
              <a:gd name="adj1" fmla="val 61263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dirty="0">
            <a:solidFill>
              <a:srgbClr val="ffffff"/>
            </a:solidFill>
            <a:latin typeface="마루 부리 조금굵은"/>
            <a:ea typeface="마루 부리 조금굵은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544</ep:Words>
  <ep:PresentationFormat>와이드스크린</ep:PresentationFormat>
  <ep:Paragraphs>64</ep:Paragraphs>
  <ep:Slides>26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2022-03-29T09:43:18.000</dcterms:created>
  <dc:creator>Steven Song</dc:creator>
  <cp:lastModifiedBy>Admin</cp:lastModifiedBy>
  <dcterms:modified xsi:type="dcterms:W3CDTF">2022-04-01T04:30:58.353</dcterms:modified>
  <cp:revision>176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